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6.xml" ContentType="application/vnd.openxmlformats-officedocument.presentationml.notesSlide+xml"/>
  <Override PartName="/ppt/charts/chart11.xml" ContentType="application/vnd.openxmlformats-officedocument.drawingml.chart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24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5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26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27.xml" ContentType="application/vnd.openxmlformats-officedocument.presentationml.notesSlide+xml"/>
  <Override PartName="/ppt/charts/chart22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8">
  <p:sldMasterIdLst>
    <p:sldMasterId id="2147483648" r:id="rId1"/>
    <p:sldMasterId id="2147483660" r:id="rId2"/>
  </p:sldMasterIdLst>
  <p:notesMasterIdLst>
    <p:notesMasterId r:id="rId33"/>
  </p:notesMasterIdLst>
  <p:handoutMasterIdLst>
    <p:handoutMasterId r:id="rId34"/>
  </p:handoutMasterIdLst>
  <p:sldIdLst>
    <p:sldId id="327" r:id="rId3"/>
    <p:sldId id="256" r:id="rId4"/>
    <p:sldId id="271" r:id="rId5"/>
    <p:sldId id="301" r:id="rId6"/>
    <p:sldId id="283" r:id="rId7"/>
    <p:sldId id="302" r:id="rId8"/>
    <p:sldId id="303" r:id="rId9"/>
    <p:sldId id="304" r:id="rId10"/>
    <p:sldId id="305" r:id="rId11"/>
    <p:sldId id="306" r:id="rId12"/>
    <p:sldId id="307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24" r:id="rId21"/>
    <p:sldId id="317" r:id="rId22"/>
    <p:sldId id="316" r:id="rId23"/>
    <p:sldId id="319" r:id="rId24"/>
    <p:sldId id="318" r:id="rId25"/>
    <p:sldId id="320" r:id="rId26"/>
    <p:sldId id="321" r:id="rId27"/>
    <p:sldId id="322" r:id="rId28"/>
    <p:sldId id="323" r:id="rId29"/>
    <p:sldId id="325" r:id="rId30"/>
    <p:sldId id="263" r:id="rId31"/>
    <p:sldId id="290" r:id="rId3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a Šťastná" initials="ŠP" lastIdx="1" clrIdx="0"/>
  <p:cmAuthor id="1" name="ÚV ČR" initials="ÚV" lastIdx="4" clrIdx="1"/>
  <p:cmAuthor id="2" name="Žáček Jan" initials="ŽJ" lastIdx="1" clrIdx="2"/>
  <p:cmAuthor id="3" name="Bittner Jan" initials="BJ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57" autoAdjust="0"/>
  </p:normalViewPr>
  <p:slideViewPr>
    <p:cSldViewPr>
      <p:cViewPr varScale="1">
        <p:scale>
          <a:sx n="83" d="100"/>
          <a:sy n="83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Material%20QUEST%20a%20RHOMOLO\180718_verze_1_Dopad_ESI_fondu_na_hospodarstvi_CR_Simulace%20modelu%20QUEST_III_a_RHOMOLO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Material%20QUEST%20a%20RHOMOLO\RHOMOLO_data\Kompletace_CF_ESF_ERDF_EARDF\RHOMOLO_data_CF_ESF_ERDF_EARDF_CZK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Material%20QUEST%20a%20RHOMOLO\180718_verze_1_Dopad_ESI_fondu_na_hospodarstvi_CR_Simulace%20modelu%20QUEST_III_a_RHOMOLO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AppData\Roaming\Microsoft\Excel\RHOMOLO_VYSLEDKY%20(version%201).xlsb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\bittner\V&#237;celet&#253;%20finan&#269;n&#237;%20r&#225;mec\180620_JBupravy_srovnani_alokaci_koheze,%20HDP,%20&#269;ist&#233;%20pozice%20&#268;S%20EU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Material%20QUEST%20a%20RHOMOLO\180718_verze_1_Dopad_ESI_fondu_na_hospodarstvi_CR_Simulace%20modelu%20QUEST_III_a_RHOMOL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Material%20QUEST%20a%20RHOMOLO\180718_verze_1_Dopad_ESI_fondu_na_hospodarstvi_CR_Simulace%20modelu%20QUEST_III_a_RHOMOL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acek\Desktop\QUEST%20-%20final\Material%20QUEST%20a%20RHOMOLO\180815_verze_3_Dopad_ESI_fondu_na_hospodarstvi_CR_Simulace%20modelu%20QUEST_III_a_RHOMOL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9385009508542"/>
          <c:y val="5.5443548387096774E-2"/>
          <c:w val="0.81641463978679307"/>
          <c:h val="0.687099283133472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Zdroje!$E$35</c:f>
              <c:strCache>
                <c:ptCount val="1"/>
                <c:pt idx="0">
                  <c:v>Národní zdroje (levá osa)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(Zdroje!$J$7,Zdroje!$L$7,Zdroje!$N$7,Zdroje!$P$7,Zdroje!$R$7,Zdroje!$T$7,Zdroje!$V$7,Zdroje!$X$7,Zdroje!$Z$7,Zdroje!$AB$7)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(Zdroje!$K$36,Zdroje!$M$36,Zdroje!$O$36,Zdroje!$Q$36,Zdroje!$S$36,Zdroje!$U$36,Zdroje!$W$36,Zdroje!$Y$36,Zdroje!$AA$36,Zdroje!$AC$36)</c:f>
              <c:numCache>
                <c:formatCode>General</c:formatCode>
                <c:ptCount val="10"/>
                <c:pt idx="0">
                  <c:v>407525490.74999994</c:v>
                </c:pt>
                <c:pt idx="1">
                  <c:v>2678926907.9923487</c:v>
                </c:pt>
                <c:pt idx="2">
                  <c:v>24366035712.088436</c:v>
                </c:pt>
                <c:pt idx="3">
                  <c:v>20309016139.9846</c:v>
                </c:pt>
                <c:pt idx="4">
                  <c:v>21070031060.547611</c:v>
                </c:pt>
                <c:pt idx="5">
                  <c:v>21705338403.485573</c:v>
                </c:pt>
                <c:pt idx="6">
                  <c:v>23113812356.401428</c:v>
                </c:pt>
                <c:pt idx="7">
                  <c:v>21091009334.119144</c:v>
                </c:pt>
                <c:pt idx="8">
                  <c:v>28325593855.752327</c:v>
                </c:pt>
                <c:pt idx="9">
                  <c:v>14161667850.393057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F-48BD-B3C5-B8A77959E0F3}"/>
            </c:ext>
          </c:extLst>
        </c:ser>
        <c:ser>
          <c:idx val="1"/>
          <c:order val="1"/>
          <c:tx>
            <c:strRef>
              <c:f>Zdroje!$D$35</c:f>
              <c:strCache>
                <c:ptCount val="1"/>
                <c:pt idx="0">
                  <c:v>EU zdroje (levá osa)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225">
              <a:noFill/>
            </a:ln>
            <a:effectLst/>
          </c:spPr>
          <c:invertIfNegative val="0"/>
          <c:val>
            <c:numRef>
              <c:f>(Zdroje!$J$36,Zdroje!$L$36,Zdroje!$N$36,Zdroje!$P$36,Zdroje!$R$36,Zdroje!$T$36,Zdroje!$V$36,Zdroje!$X$36,Zdroje!$Z$36,Zdroje!$AB$36)</c:f>
              <c:numCache>
                <c:formatCode>General</c:formatCode>
                <c:ptCount val="10"/>
                <c:pt idx="0">
                  <c:v>2199108946.6699996</c:v>
                </c:pt>
                <c:pt idx="1">
                  <c:v>12994119222.48</c:v>
                </c:pt>
                <c:pt idx="2">
                  <c:v>71511978528.610016</c:v>
                </c:pt>
                <c:pt idx="3">
                  <c:v>87450372601.999985</c:v>
                </c:pt>
                <c:pt idx="4">
                  <c:v>91591976264.199982</c:v>
                </c:pt>
                <c:pt idx="5">
                  <c:v>82894399047.399994</c:v>
                </c:pt>
                <c:pt idx="6">
                  <c:v>87555436802.080002</c:v>
                </c:pt>
                <c:pt idx="7">
                  <c:v>109340183236.07999</c:v>
                </c:pt>
                <c:pt idx="8">
                  <c:v>165953640055.25</c:v>
                </c:pt>
                <c:pt idx="9">
                  <c:v>39578554564.469994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8F-48BD-B3C5-B8A77959E0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16471680"/>
        <c:axId val="116473856"/>
      </c:barChart>
      <c:lineChart>
        <c:grouping val="standard"/>
        <c:varyColors val="0"/>
        <c:ser>
          <c:idx val="2"/>
          <c:order val="2"/>
          <c:tx>
            <c:strRef>
              <c:f>Zdroje!$C$40</c:f>
              <c:strCache>
                <c:ptCount val="1"/>
                <c:pt idx="0">
                  <c:v>Poměr k HDP (pravá osa)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val>
            <c:numRef>
              <c:f>(Zdroje!$J$40,Zdroje!$L$40,Zdroje!$N$40,Zdroje!$P$40,Zdroje!$R$40,Zdroje!$T$40,Zdroje!$V$40,Zdroje!$X$40,Zdroje!$Z$40,Zdroje!$AB$40)</c:f>
              <c:numCache>
                <c:formatCode>0.00%</c:formatCode>
                <c:ptCount val="10"/>
                <c:pt idx="0">
                  <c:v>6.7879036951738704E-4</c:v>
                </c:pt>
                <c:pt idx="1">
                  <c:v>3.8947789367139046E-3</c:v>
                </c:pt>
                <c:pt idx="2">
                  <c:v>2.4393902578764309E-2</c:v>
                </c:pt>
                <c:pt idx="3">
                  <c:v>2.7195045492396798E-2</c:v>
                </c:pt>
                <c:pt idx="4">
                  <c:v>2.7929809154187003E-2</c:v>
                </c:pt>
                <c:pt idx="5">
                  <c:v>2.5764040563166286E-2</c:v>
                </c:pt>
                <c:pt idx="6">
                  <c:v>2.7004829804847832E-2</c:v>
                </c:pt>
                <c:pt idx="7">
                  <c:v>3.0235876759433327E-2</c:v>
                </c:pt>
                <c:pt idx="8">
                  <c:v>4.2273369719806685E-2</c:v>
                </c:pt>
                <c:pt idx="9">
                  <c:v>1.127104344070836E-2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48F-48BD-B3C5-B8A77959E0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477312"/>
        <c:axId val="116475776"/>
      </c:lineChart>
      <c:catAx>
        <c:axId val="116471680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16473856"/>
        <c:crosses val="autoZero"/>
        <c:auto val="1"/>
        <c:lblAlgn val="ctr"/>
        <c:lblOffset val="100"/>
        <c:noMultiLvlLbl val="0"/>
      </c:catAx>
      <c:valAx>
        <c:axId val="11647385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16471680"/>
        <c:crosses val="autoZero"/>
        <c:crossBetween val="between"/>
        <c:dispUnits>
          <c:builtInUnit val="billions"/>
          <c:dispUnitsLbl>
            <c:tx>
              <c:rich>
                <a:bodyPr rot="-5400000" vert="horz"/>
                <a:lstStyle/>
                <a:p>
                  <a:pPr>
                    <a:defRPr/>
                  </a:pPr>
                  <a:r>
                    <a:rPr lang="en-US"/>
                    <a:t>Miliardy</a:t>
                  </a:r>
                  <a:r>
                    <a:rPr lang="cs-CZ"/>
                    <a:t> Kč</a:t>
                  </a:r>
                  <a:endParaRPr lang="en-US"/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valAx>
        <c:axId val="116475776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16477312"/>
        <c:crosses val="max"/>
        <c:crossBetween val="between"/>
      </c:valAx>
      <c:catAx>
        <c:axId val="116477312"/>
        <c:scaling>
          <c:orientation val="minMax"/>
        </c:scaling>
        <c:delete val="1"/>
        <c:axPos val="b"/>
        <c:majorTickMark val="out"/>
        <c:minorTickMark val="none"/>
        <c:tickLblPos val="nextTo"/>
        <c:crossAx val="1164757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35411211250416"/>
          <c:y val="3.6281710716096788E-2"/>
          <c:w val="0.8537027001179508"/>
          <c:h val="0.8063371462483852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'Zdroje pro Word'!$C$215</c:f>
              <c:strCache>
                <c:ptCount val="1"/>
                <c:pt idx="0">
                  <c:v>Poměr finančních prostředků k HDP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val>
            <c:numRef>
              <c:f>'Zdroje pro Word'!$P$222:$Y$222</c:f>
              <c:numCache>
                <c:formatCode>#,##0.000</c:formatCode>
                <c:ptCount val="10"/>
                <c:pt idx="0">
                  <c:v>3.2551091542262902E-4</c:v>
                </c:pt>
                <c:pt idx="1">
                  <c:v>7.8078135225353377E-4</c:v>
                </c:pt>
                <c:pt idx="2">
                  <c:v>2.6288142432360638E-3</c:v>
                </c:pt>
                <c:pt idx="3">
                  <c:v>4.8711969824699781E-3</c:v>
                </c:pt>
                <c:pt idx="4">
                  <c:v>4.5180851408785005E-3</c:v>
                </c:pt>
                <c:pt idx="5">
                  <c:v>4.0677658049606573E-3</c:v>
                </c:pt>
                <c:pt idx="6">
                  <c:v>3.5793688755626353E-3</c:v>
                </c:pt>
                <c:pt idx="7">
                  <c:v>3.4127781485326848E-3</c:v>
                </c:pt>
                <c:pt idx="8">
                  <c:v>5.3099618162630825E-3</c:v>
                </c:pt>
                <c:pt idx="9">
                  <c:v>8.3741020641702813E-4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5E-41D1-95F0-1DCF9D1C8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5248512"/>
        <c:axId val="135254400"/>
      </c:barChart>
      <c:lineChart>
        <c:grouping val="standard"/>
        <c:varyColors val="0"/>
        <c:ser>
          <c:idx val="0"/>
          <c:order val="0"/>
          <c:tx>
            <c:strRef>
              <c:f>'Zdroje pro Word'!$C$235</c:f>
              <c:strCache>
                <c:ptCount val="1"/>
                <c:pt idx="0">
                  <c:v>Dopad na HDP (rozdíl oproti základně)</c:v>
                </c:pt>
              </c:strCache>
            </c:strRef>
          </c:tx>
          <c:spPr>
            <a:ln w="28575">
              <a:solidFill>
                <a:schemeClr val="accent5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Word'!$F$239:$W$239</c:f>
              <c:numCache>
                <c:formatCode>General</c:formatCode>
                <c:ptCount val="18"/>
                <c:pt idx="0">
                  <c:v>8.6143421654560903E-4</c:v>
                </c:pt>
                <c:pt idx="1">
                  <c:v>1.4042955567714599E-3</c:v>
                </c:pt>
                <c:pt idx="2">
                  <c:v>2.58612360406496E-3</c:v>
                </c:pt>
                <c:pt idx="3">
                  <c:v>3.74897005702213E-3</c:v>
                </c:pt>
                <c:pt idx="4">
                  <c:v>3.7944961127245303E-3</c:v>
                </c:pt>
                <c:pt idx="5">
                  <c:v>3.6028987248930599E-3</c:v>
                </c:pt>
                <c:pt idx="6">
                  <c:v>3.3810951319226401E-3</c:v>
                </c:pt>
                <c:pt idx="7">
                  <c:v>3.3695036313370302E-3</c:v>
                </c:pt>
                <c:pt idx="8">
                  <c:v>3.70889018199949E-3</c:v>
                </c:pt>
                <c:pt idx="9">
                  <c:v>1.3640157274232801E-3</c:v>
                </c:pt>
                <c:pt idx="10" formatCode="#,##0.0000000">
                  <c:v>4.94213593565052E-4</c:v>
                </c:pt>
                <c:pt idx="11" formatCode="#,##0.0000000">
                  <c:v>3.2229337240163901E-4</c:v>
                </c:pt>
                <c:pt idx="12" formatCode="#,##0.0000000">
                  <c:v>2.5381421076531302E-4</c:v>
                </c:pt>
                <c:pt idx="13" formatCode="#,##0.0000000">
                  <c:v>2.2414034582185502E-4</c:v>
                </c:pt>
                <c:pt idx="14" formatCode="#,##0.00000000">
                  <c:v>2.1510000000000002E-4</c:v>
                </c:pt>
                <c:pt idx="15" formatCode="#,##0.00000000">
                  <c:v>2.14E-4</c:v>
                </c:pt>
                <c:pt idx="16" formatCode="#,##0.00000000">
                  <c:v>2.1469999999999999E-4</c:v>
                </c:pt>
                <c:pt idx="17" formatCode="#,##0.00000000">
                  <c:v>2.1479999999999999E-4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5E-41D1-95F0-1DCF9D1C8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248512"/>
        <c:axId val="135254400"/>
      </c:lineChart>
      <c:catAx>
        <c:axId val="135248512"/>
        <c:scaling>
          <c:orientation val="minMax"/>
        </c:scaling>
        <c:delete val="0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in"/>
        <c:minorTickMark val="none"/>
        <c:tickLblPos val="low"/>
        <c:crossAx val="135254400"/>
        <c:crosses val="autoZero"/>
        <c:auto val="1"/>
        <c:lblAlgn val="ctr"/>
        <c:lblOffset val="100"/>
        <c:noMultiLvlLbl val="0"/>
      </c:catAx>
      <c:valAx>
        <c:axId val="135254400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5248512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4116467672065451E-2"/>
          <c:w val="0.83812402278629083"/>
          <c:h val="0.7989848129097053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'Zdroje pro Word'!$C$215</c:f>
              <c:strCache>
                <c:ptCount val="1"/>
                <c:pt idx="0">
                  <c:v>Poměr finančních prostředků k HDP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val>
            <c:numRef>
              <c:f>'Zdroje pro Word'!$P$224:$Y$224</c:f>
              <c:numCache>
                <c:formatCode>#,##0.000</c:formatCode>
                <c:ptCount val="10"/>
                <c:pt idx="0">
                  <c:v>3.8638449659216117E-5</c:v>
                </c:pt>
                <c:pt idx="1">
                  <c:v>2.3738047878850709E-4</c:v>
                </c:pt>
                <c:pt idx="2">
                  <c:v>4.6006992044166176E-4</c:v>
                </c:pt>
                <c:pt idx="3">
                  <c:v>8.524729719331936E-4</c:v>
                </c:pt>
                <c:pt idx="4">
                  <c:v>1.0600978136125925E-3</c:v>
                </c:pt>
                <c:pt idx="5">
                  <c:v>7.1941483504973903E-4</c:v>
                </c:pt>
                <c:pt idx="6">
                  <c:v>9.6782760363219196E-4</c:v>
                </c:pt>
                <c:pt idx="7">
                  <c:v>1.1221855476050585E-3</c:v>
                </c:pt>
                <c:pt idx="8">
                  <c:v>7.4824951515331159E-4</c:v>
                </c:pt>
                <c:pt idx="9">
                  <c:v>4.7998379777801142E-4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D5-4F05-80A2-3576D58ED1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5310336"/>
        <c:axId val="135336704"/>
      </c:barChart>
      <c:lineChart>
        <c:grouping val="standard"/>
        <c:varyColors val="0"/>
        <c:ser>
          <c:idx val="0"/>
          <c:order val="0"/>
          <c:tx>
            <c:strRef>
              <c:f>'Zdroje pro Word'!$C$235</c:f>
              <c:strCache>
                <c:ptCount val="1"/>
                <c:pt idx="0">
                  <c:v>Dopad na HDP (rozdíl oproti základně)</c:v>
                </c:pt>
              </c:strCache>
            </c:strRef>
          </c:tx>
          <c:spPr>
            <a:ln w="28575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Word'!$F$240:$W$240</c:f>
              <c:numCache>
                <c:formatCode>General</c:formatCode>
                <c:ptCount val="18"/>
                <c:pt idx="0">
                  <c:v>-8.03003713757411E-5</c:v>
                </c:pt>
                <c:pt idx="1">
                  <c:v>-2.5456220494879403E-5</c:v>
                </c:pt>
                <c:pt idx="2">
                  <c:v>1.0047072219299101E-5</c:v>
                </c:pt>
                <c:pt idx="3">
                  <c:v>1.41197939924176E-4</c:v>
                </c:pt>
                <c:pt idx="4">
                  <c:v>2.25434817933357E-4</c:v>
                </c:pt>
                <c:pt idx="5">
                  <c:v>3.8075096810530299E-5</c:v>
                </c:pt>
                <c:pt idx="6">
                  <c:v>1.57101683400107E-4</c:v>
                </c:pt>
                <c:pt idx="7">
                  <c:v>2.7969756736845298E-4</c:v>
                </c:pt>
                <c:pt idx="8">
                  <c:v>1.9143177806957301E-4</c:v>
                </c:pt>
                <c:pt idx="9">
                  <c:v>1.5228669683553501E-4</c:v>
                </c:pt>
                <c:pt idx="10" formatCode="#,##0.0000000">
                  <c:v>-5.5303795442940305E-5</c:v>
                </c:pt>
                <c:pt idx="11" formatCode="#,##0.0000000">
                  <c:v>-1.28365380137607E-5</c:v>
                </c:pt>
                <c:pt idx="12" formatCode="#,##0.0000000">
                  <c:v>-3.8320936202040896E-7</c:v>
                </c:pt>
                <c:pt idx="13" formatCode="#,##0.0000000">
                  <c:v>4.8646495081072797E-6</c:v>
                </c:pt>
                <c:pt idx="14" formatCode="0.00000000">
                  <c:v>6.1399999999999997E-6</c:v>
                </c:pt>
                <c:pt idx="15" formatCode="0.00000000">
                  <c:v>5.8100000000000003E-6</c:v>
                </c:pt>
                <c:pt idx="16" formatCode="0.00000000">
                  <c:v>5.1200000000000001E-6</c:v>
                </c:pt>
                <c:pt idx="17" formatCode="0.00000000">
                  <c:v>4.51E-6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1D5-4F05-80A2-3576D58ED1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310336"/>
        <c:axId val="135336704"/>
      </c:lineChart>
      <c:catAx>
        <c:axId val="135310336"/>
        <c:scaling>
          <c:orientation val="minMax"/>
        </c:scaling>
        <c:delete val="0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in"/>
        <c:minorTickMark val="none"/>
        <c:tickLblPos val="low"/>
        <c:crossAx val="135336704"/>
        <c:crosses val="autoZero"/>
        <c:auto val="1"/>
        <c:lblAlgn val="ctr"/>
        <c:lblOffset val="100"/>
        <c:noMultiLvlLbl val="0"/>
      </c:catAx>
      <c:valAx>
        <c:axId val="13533670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.00%" sourceLinked="0"/>
        <c:majorTickMark val="none"/>
        <c:minorTickMark val="none"/>
        <c:tickLblPos val="nextTo"/>
        <c:spPr>
          <a:ln w="9525">
            <a:noFill/>
          </a:ln>
        </c:spPr>
        <c:crossAx val="135310336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356639548625975E-2"/>
          <c:y val="5.3750305399462496E-2"/>
          <c:w val="0.8885076651499566"/>
          <c:h val="0.76162610619469029"/>
        </c:manualLayout>
      </c:layout>
      <c:lineChart>
        <c:grouping val="standard"/>
        <c:varyColors val="0"/>
        <c:ser>
          <c:idx val="5"/>
          <c:order val="0"/>
          <c:tx>
            <c:strRef>
              <c:f>'Zdroje pro Word'!$C$309</c:f>
              <c:strCache>
                <c:ptCount val="1"/>
                <c:pt idx="0">
                  <c:v>Celkem</c:v>
                </c:pt>
              </c:strCache>
            </c:strRef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'Zdroje pro Word'!$G$303:$W$303</c:f>
              <c:numCache>
                <c:formatCode>General</c:formatCode>
                <c:ptCount val="1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  <c:pt idx="14">
                  <c:v>2022</c:v>
                </c:pt>
                <c:pt idx="15">
                  <c:v>2023</c:v>
                </c:pt>
                <c:pt idx="16">
                  <c:v>2024</c:v>
                </c:pt>
              </c:numCache>
            </c:numRef>
          </c:cat>
          <c:val>
            <c:numRef>
              <c:f>'Zdroje pro Word'!$G$309:$W$309</c:f>
              <c:numCache>
                <c:formatCode>General</c:formatCode>
                <c:ptCount val="17"/>
                <c:pt idx="0">
                  <c:v>-1.1934793681116286E-2</c:v>
                </c:pt>
                <c:pt idx="1">
                  <c:v>0.22100857044435518</c:v>
                </c:pt>
                <c:pt idx="2">
                  <c:v>0.27415168804900553</c:v>
                </c:pt>
                <c:pt idx="3">
                  <c:v>0.31784909012918761</c:v>
                </c:pt>
                <c:pt idx="4">
                  <c:v>0.3686885466023675</c:v>
                </c:pt>
                <c:pt idx="5">
                  <c:v>0.42658295541669405</c:v>
                </c:pt>
                <c:pt idx="6">
                  <c:v>0.48760081187584703</c:v>
                </c:pt>
                <c:pt idx="7">
                  <c:v>0.54641122565808498</c:v>
                </c:pt>
                <c:pt idx="8">
                  <c:v>0.65175497679335714</c:v>
                </c:pt>
                <c:pt idx="9">
                  <c:v>0.78806817535440032</c:v>
                </c:pt>
                <c:pt idx="10">
                  <c:v>0.93008719685158059</c:v>
                </c:pt>
                <c:pt idx="11">
                  <c:v>1.0736771203418323</c:v>
                </c:pt>
                <c:pt idx="12">
                  <c:v>1.2172391743550777</c:v>
                </c:pt>
                <c:pt idx="13">
                  <c:v>1.3601810824571106</c:v>
                </c:pt>
                <c:pt idx="14">
                  <c:v>1.5022743512607384</c:v>
                </c:pt>
                <c:pt idx="15">
                  <c:v>1.6431063578272256</c:v>
                </c:pt>
                <c:pt idx="16">
                  <c:v>1.7814090994422132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5DF-4A38-B94A-9CAA35B37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374336"/>
        <c:axId val="135375872"/>
      </c:lineChart>
      <c:catAx>
        <c:axId val="135374336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2700000" vert="horz"/>
          <a:lstStyle/>
          <a:p>
            <a:pPr>
              <a:defRPr/>
            </a:pPr>
            <a:endParaRPr lang="cs-CZ"/>
          </a:p>
        </c:txPr>
        <c:crossAx val="135375872"/>
        <c:crosses val="autoZero"/>
        <c:auto val="1"/>
        <c:lblAlgn val="ctr"/>
        <c:lblOffset val="100"/>
        <c:noMultiLvlLbl val="0"/>
      </c:catAx>
      <c:valAx>
        <c:axId val="13537587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5374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34464254842396"/>
          <c:y val="5.5960280670561344E-2"/>
          <c:w val="0.89110103752001069"/>
          <c:h val="0.694752949852507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'SUMA 2007-2016'!$C$20</c:f>
              <c:strCache>
                <c:ptCount val="1"/>
                <c:pt idx="0">
                  <c:v>Infrastruktura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'SUMA 2007-2016'!$A$24:$A$31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'SUMA 2007-2016'!$C$37:$C$44</c:f>
              <c:numCache>
                <c:formatCode>General</c:formatCode>
                <c:ptCount val="8"/>
                <c:pt idx="0">
                  <c:v>39132882538.453735</c:v>
                </c:pt>
                <c:pt idx="1">
                  <c:v>74348358916.278168</c:v>
                </c:pt>
                <c:pt idx="2">
                  <c:v>84400752218.250076</c:v>
                </c:pt>
                <c:pt idx="3">
                  <c:v>65782956790.272682</c:v>
                </c:pt>
                <c:pt idx="4">
                  <c:v>67066244730.427322</c:v>
                </c:pt>
                <c:pt idx="5">
                  <c:v>81557690279.749603</c:v>
                </c:pt>
                <c:pt idx="6">
                  <c:v>69209128562.206818</c:v>
                </c:pt>
                <c:pt idx="7">
                  <c:v>69183719516.073837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D-42A5-90DB-8754578BDCE0}"/>
            </c:ext>
          </c:extLst>
        </c:ser>
        <c:ser>
          <c:idx val="1"/>
          <c:order val="1"/>
          <c:tx>
            <c:strRef>
              <c:f>'SUMA 2007-2016'!$I$20</c:f>
              <c:strCache>
                <c:ptCount val="1"/>
                <c:pt idx="0">
                  <c:v>Lidské zdroje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'SUMA 2007-2016'!$A$24:$A$31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'SUMA 2007-2016'!$I$37:$I$44</c:f>
              <c:numCache>
                <c:formatCode>General</c:formatCode>
                <c:ptCount val="8"/>
                <c:pt idx="0">
                  <c:v>16468053257.349131</c:v>
                </c:pt>
                <c:pt idx="1">
                  <c:v>10644425073.880871</c:v>
                </c:pt>
                <c:pt idx="2">
                  <c:v>11263135038.483637</c:v>
                </c:pt>
                <c:pt idx="3">
                  <c:v>12903761788.454355</c:v>
                </c:pt>
                <c:pt idx="4">
                  <c:v>16289376347.664936</c:v>
                </c:pt>
                <c:pt idx="5">
                  <c:v>21754440254.558594</c:v>
                </c:pt>
                <c:pt idx="6">
                  <c:v>16430876029.89617</c:v>
                </c:pt>
                <c:pt idx="7">
                  <c:v>13750735848.98159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D-42A5-90DB-8754578BDCE0}"/>
            </c:ext>
          </c:extLst>
        </c:ser>
        <c:ser>
          <c:idx val="2"/>
          <c:order val="2"/>
          <c:tx>
            <c:strRef>
              <c:f>'SUMA 2007-2016'!$M$20</c:f>
              <c:strCache>
                <c:ptCount val="1"/>
                <c:pt idx="0">
                  <c:v>Výzkum a vývoj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'SUMA 2007-2016'!$A$24:$A$31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'SUMA 2007-2016'!$M$37:$M$44</c:f>
              <c:numCache>
                <c:formatCode>General</c:formatCode>
                <c:ptCount val="8"/>
                <c:pt idx="0">
                  <c:v>4116795737.7728333</c:v>
                </c:pt>
                <c:pt idx="1">
                  <c:v>19583083451.294315</c:v>
                </c:pt>
                <c:pt idx="2">
                  <c:v>9934078291.9234104</c:v>
                </c:pt>
                <c:pt idx="3">
                  <c:v>3424930721.8799472</c:v>
                </c:pt>
                <c:pt idx="4">
                  <c:v>11338451075.585377</c:v>
                </c:pt>
                <c:pt idx="5">
                  <c:v>26646981935.462341</c:v>
                </c:pt>
                <c:pt idx="6">
                  <c:v>11464162920.200502</c:v>
                </c:pt>
                <c:pt idx="7">
                  <c:v>9785298428.3923969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6D-42A5-90DB-8754578BDCE0}"/>
            </c:ext>
          </c:extLst>
        </c:ser>
        <c:ser>
          <c:idx val="4"/>
          <c:order val="3"/>
          <c:tx>
            <c:strRef>
              <c:f>'SUMA 2007-2016'!$Q$20</c:f>
              <c:strCache>
                <c:ptCount val="1"/>
                <c:pt idx="0">
                  <c:v>Soukromý sektor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val>
            <c:numRef>
              <c:f>'SUMA 2007-2016'!$Q$37:$Q$44</c:f>
              <c:numCache>
                <c:formatCode>General</c:formatCode>
                <c:ptCount val="8"/>
                <c:pt idx="0">
                  <c:v>9887972333.3114471</c:v>
                </c:pt>
                <c:pt idx="1">
                  <c:v>13671235459.974564</c:v>
                </c:pt>
                <c:pt idx="2">
                  <c:v>14240268980.22698</c:v>
                </c:pt>
                <c:pt idx="3">
                  <c:v>17724095290.307343</c:v>
                </c:pt>
                <c:pt idx="4">
                  <c:v>20048087564.584221</c:v>
                </c:pt>
                <c:pt idx="5">
                  <c:v>22568179285.168579</c:v>
                </c:pt>
                <c:pt idx="6">
                  <c:v>18517638319.221725</c:v>
                </c:pt>
                <c:pt idx="7">
                  <c:v>15364527266.061249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26D-42A5-90DB-8754578BDCE0}"/>
            </c:ext>
          </c:extLst>
        </c:ser>
        <c:ser>
          <c:idx val="3"/>
          <c:order val="4"/>
          <c:tx>
            <c:strRef>
              <c:f>'SUMA 2007-2016'!$W$20</c:f>
              <c:strCache>
                <c:ptCount val="1"/>
                <c:pt idx="0">
                  <c:v>Technická pomoc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7.40740740740740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26D-42A5-90DB-8754578BDCE0}"/>
                </c:ext>
              </c:extLst>
            </c:dLbl>
            <c:dLbl>
              <c:idx val="1"/>
              <c:layout>
                <c:manualLayout>
                  <c:x val="0"/>
                  <c:y val="-3.703703703703703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26D-42A5-90DB-8754578BDCE0}"/>
                </c:ext>
              </c:extLst>
            </c:dLbl>
            <c:dLbl>
              <c:idx val="2"/>
              <c:layout>
                <c:manualLayout>
                  <c:x val="0"/>
                  <c:y val="-3.703703703703707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26D-42A5-90DB-8754578BDCE0}"/>
                </c:ext>
              </c:extLst>
            </c:dLbl>
            <c:dLbl>
              <c:idx val="3"/>
              <c:layout>
                <c:manualLayout>
                  <c:x val="0"/>
                  <c:y val="-3.703703703703703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26D-42A5-90DB-8754578BDCE0}"/>
                </c:ext>
              </c:extLst>
            </c:dLbl>
            <c:dLbl>
              <c:idx val="4"/>
              <c:layout>
                <c:manualLayout>
                  <c:x val="0"/>
                  <c:y val="-4.16666666666666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26D-42A5-90DB-8754578BDCE0}"/>
                </c:ext>
              </c:extLst>
            </c:dLbl>
            <c:dLbl>
              <c:idx val="5"/>
              <c:layout>
                <c:manualLayout>
                  <c:x val="0"/>
                  <c:y val="-4.166666666666667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17 %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26D-42A5-90DB-8754578BDCE0}"/>
                </c:ext>
              </c:extLst>
            </c:dLbl>
            <c:dLbl>
              <c:idx val="6"/>
              <c:layout>
                <c:manualLayout>
                  <c:x val="0"/>
                  <c:y val="-4.16666666666667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26D-42A5-90DB-8754578BDCE0}"/>
                </c:ext>
              </c:extLst>
            </c:dLbl>
            <c:dLbl>
              <c:idx val="7"/>
              <c:layout>
                <c:manualLayout>
                  <c:x val="-1.7351666219184977E-16"/>
                  <c:y val="-4.16666666666666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26D-42A5-90DB-8754578BDCE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'SUMA 2007-2016'!$A$24:$A$31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'SUMA 2007-2016'!$W$37:$W$44</c:f>
              <c:numCache>
                <c:formatCode>General</c:formatCode>
                <c:ptCount val="8"/>
                <c:pt idx="0">
                  <c:v>17768817079.36021</c:v>
                </c:pt>
                <c:pt idx="1">
                  <c:v>702205242.58508265</c:v>
                </c:pt>
                <c:pt idx="2">
                  <c:v>1682868532.4656253</c:v>
                </c:pt>
                <c:pt idx="3">
                  <c:v>1703887567.9290428</c:v>
                </c:pt>
                <c:pt idx="4">
                  <c:v>2178458524.3201637</c:v>
                </c:pt>
                <c:pt idx="5">
                  <c:v>2155548904.0945787</c:v>
                </c:pt>
                <c:pt idx="6">
                  <c:v>1966627606.6032338</c:v>
                </c:pt>
                <c:pt idx="7">
                  <c:v>1637988671.0478315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26D-42A5-90DB-8754578BD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7911680"/>
        <c:axId val="137921664"/>
      </c:barChart>
      <c:catAx>
        <c:axId val="137911680"/>
        <c:scaling>
          <c:orientation val="minMax"/>
        </c:scaling>
        <c:delete val="0"/>
        <c:axPos val="b"/>
        <c:minorGridlines>
          <c:spPr>
            <a:ln w="6350">
              <a:solidFill>
                <a:schemeClr val="bg1"/>
              </a:solidFill>
            </a:ln>
          </c:spPr>
        </c:minorGridlines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37921664"/>
        <c:crosses val="autoZero"/>
        <c:auto val="1"/>
        <c:lblAlgn val="ctr"/>
        <c:lblOffset val="100"/>
        <c:noMultiLvlLbl val="0"/>
      </c:catAx>
      <c:valAx>
        <c:axId val="137921664"/>
        <c:scaling>
          <c:orientation val="minMax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#,##0" sourceLinked="0"/>
        <c:majorTickMark val="none"/>
        <c:minorTickMark val="none"/>
        <c:tickLblPos val="nextTo"/>
        <c:spPr>
          <a:ln>
            <a:noFill/>
          </a:ln>
        </c:spPr>
        <c:crossAx val="137911680"/>
        <c:crosses val="autoZero"/>
        <c:crossBetween val="between"/>
        <c:dispUnits>
          <c:builtInUnit val="billions"/>
          <c:dispUnitsLbl>
            <c:tx>
              <c:rich>
                <a:bodyPr/>
                <a:lstStyle/>
                <a:p>
                  <a:pPr>
                    <a:defRPr/>
                  </a:pPr>
                  <a:r>
                    <a:rPr lang="en-US"/>
                    <a:t>Miliardy</a:t>
                  </a:r>
                  <a:r>
                    <a:rPr lang="cs-CZ"/>
                    <a:t> Kč</a:t>
                  </a:r>
                  <a:endParaRPr lang="en-US"/>
                </a:p>
              </c:rich>
            </c:tx>
          </c:dispUnitsLbl>
        </c:dispUnits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4042015328248613E-2"/>
          <c:w val="0.80101647213126692"/>
          <c:h val="0.74322498202032861"/>
        </c:manualLayout>
      </c:layout>
      <c:lineChart>
        <c:grouping val="standard"/>
        <c:varyColors val="0"/>
        <c:ser>
          <c:idx val="0"/>
          <c:order val="0"/>
          <c:tx>
            <c:strRef>
              <c:f>List1!$B$4</c:f>
              <c:strCache>
                <c:ptCount val="1"/>
                <c:pt idx="0">
                  <c:v>CZ01</c:v>
                </c:pt>
              </c:strCache>
            </c:strRef>
          </c:tx>
          <c:spPr>
            <a:ln w="285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List1!$C$4:$L$4</c:f>
              <c:numCache>
                <c:formatCode>General</c:formatCode>
                <c:ptCount val="10"/>
                <c:pt idx="0">
                  <c:v>4.2179083668059114E-4</c:v>
                </c:pt>
                <c:pt idx="1">
                  <c:v>2.9915509030564724E-3</c:v>
                </c:pt>
                <c:pt idx="2">
                  <c:v>3.723712226255671E-3</c:v>
                </c:pt>
                <c:pt idx="3">
                  <c:v>-5.4192270165057677E-3</c:v>
                </c:pt>
                <c:pt idx="4">
                  <c:v>-4.4004490584477196E-3</c:v>
                </c:pt>
                <c:pt idx="5">
                  <c:v>6.5817824185301355E-3</c:v>
                </c:pt>
                <c:pt idx="6">
                  <c:v>9.4580257759409037E-3</c:v>
                </c:pt>
                <c:pt idx="7">
                  <c:v>1.1353272913711798E-2</c:v>
                </c:pt>
                <c:pt idx="8">
                  <c:v>1.5183172658514765E-2</c:v>
                </c:pt>
                <c:pt idx="9">
                  <c:v>1.4832105831764197E-2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3A-4D4E-955F-C5D1B573B4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246400"/>
        <c:axId val="116247936"/>
      </c:lineChart>
      <c:catAx>
        <c:axId val="116246400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16247936"/>
        <c:crosses val="autoZero"/>
        <c:auto val="1"/>
        <c:lblAlgn val="ctr"/>
        <c:lblOffset val="100"/>
        <c:noMultiLvlLbl val="0"/>
      </c:catAx>
      <c:valAx>
        <c:axId val="116247936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16246400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5.9722140769252148E-2"/>
          <c:w val="0.86527007958468061"/>
          <c:h val="0.77374206349206354"/>
        </c:manualLayout>
      </c:layout>
      <c:lineChart>
        <c:grouping val="standard"/>
        <c:varyColors val="0"/>
        <c:ser>
          <c:idx val="0"/>
          <c:order val="0"/>
          <c:tx>
            <c:strRef>
              <c:f>List1!$B$5</c:f>
              <c:strCache>
                <c:ptCount val="1"/>
                <c:pt idx="0">
                  <c:v>CZ02</c:v>
                </c:pt>
              </c:strCache>
            </c:strRef>
          </c:tx>
          <c:spPr>
            <a:ln w="285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List1!$C$5:$L$5</c:f>
              <c:numCache>
                <c:formatCode>General</c:formatCode>
                <c:ptCount val="10"/>
                <c:pt idx="0">
                  <c:v>2.6649683958046566E-5</c:v>
                </c:pt>
                <c:pt idx="1">
                  <c:v>-1.4127714729528229E-5</c:v>
                </c:pt>
                <c:pt idx="2">
                  <c:v>1.0223246713507717E-3</c:v>
                </c:pt>
                <c:pt idx="3">
                  <c:v>3.381092206319769E-3</c:v>
                </c:pt>
                <c:pt idx="4">
                  <c:v>3.1777842946250079E-3</c:v>
                </c:pt>
                <c:pt idx="5">
                  <c:v>8.3398041027129555E-3</c:v>
                </c:pt>
                <c:pt idx="6">
                  <c:v>1.3561136447475697E-2</c:v>
                </c:pt>
                <c:pt idx="7">
                  <c:v>1.9606872180682355E-2</c:v>
                </c:pt>
                <c:pt idx="8">
                  <c:v>2.8285435489016741E-2</c:v>
                </c:pt>
                <c:pt idx="9">
                  <c:v>3.9836343678441688E-2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27C-4EEF-9C07-A9F127B738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260224"/>
        <c:axId val="116278400"/>
      </c:lineChart>
      <c:catAx>
        <c:axId val="116260224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16278400"/>
        <c:crosses val="autoZero"/>
        <c:auto val="1"/>
        <c:lblAlgn val="ctr"/>
        <c:lblOffset val="100"/>
        <c:noMultiLvlLbl val="0"/>
      </c:catAx>
      <c:valAx>
        <c:axId val="116278400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16260224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4042015328248613E-2"/>
          <c:w val="0.86527007958468061"/>
          <c:h val="0.78942195767195766"/>
        </c:manualLayout>
      </c:layout>
      <c:lineChart>
        <c:grouping val="standard"/>
        <c:varyColors val="0"/>
        <c:ser>
          <c:idx val="0"/>
          <c:order val="0"/>
          <c:tx>
            <c:strRef>
              <c:f>List1!$B$6</c:f>
              <c:strCache>
                <c:ptCount val="1"/>
                <c:pt idx="0">
                  <c:v>CZ03</c:v>
                </c:pt>
              </c:strCache>
            </c:strRef>
          </c:tx>
          <c:spPr>
            <a:ln w="28575">
              <a:solidFill>
                <a:schemeClr val="accent4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List1!$C$6:$L$6</c:f>
              <c:numCache>
                <c:formatCode>General</c:formatCode>
                <c:ptCount val="10"/>
                <c:pt idx="0">
                  <c:v>1.0732068355112645E-4</c:v>
                </c:pt>
                <c:pt idx="1">
                  <c:v>9.0152358947759303E-4</c:v>
                </c:pt>
                <c:pt idx="2">
                  <c:v>3.3961728088860443E-3</c:v>
                </c:pt>
                <c:pt idx="3">
                  <c:v>5.0706355781970913E-3</c:v>
                </c:pt>
                <c:pt idx="4">
                  <c:v>6.9466589290207992E-3</c:v>
                </c:pt>
                <c:pt idx="5">
                  <c:v>1.0483571377033707E-2</c:v>
                </c:pt>
                <c:pt idx="6">
                  <c:v>1.6483894562917323E-2</c:v>
                </c:pt>
                <c:pt idx="7">
                  <c:v>1.9552701745192191E-2</c:v>
                </c:pt>
                <c:pt idx="8">
                  <c:v>2.4722776474542574E-2</c:v>
                </c:pt>
                <c:pt idx="9">
                  <c:v>2.8051726232903418E-2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C06-4AE4-8980-86CC5943F1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325376"/>
        <c:axId val="116421376"/>
      </c:lineChart>
      <c:catAx>
        <c:axId val="116325376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16421376"/>
        <c:crosses val="autoZero"/>
        <c:auto val="1"/>
        <c:lblAlgn val="ctr"/>
        <c:lblOffset val="100"/>
        <c:noMultiLvlLbl val="0"/>
      </c:catAx>
      <c:valAx>
        <c:axId val="116421376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16325376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7844137083805333E-2"/>
          <c:w val="0.78819626291652811"/>
          <c:h val="0.73164144368273054"/>
        </c:manualLayout>
      </c:layout>
      <c:lineChart>
        <c:grouping val="standard"/>
        <c:varyColors val="0"/>
        <c:ser>
          <c:idx val="0"/>
          <c:order val="0"/>
          <c:tx>
            <c:strRef>
              <c:f>List1!$B$7</c:f>
              <c:strCache>
                <c:ptCount val="1"/>
                <c:pt idx="0">
                  <c:v>CZ04</c:v>
                </c:pt>
              </c:strCache>
            </c:strRef>
          </c:tx>
          <c:spPr>
            <a:ln w="28575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List1!$C$7:$L$7</c:f>
              <c:numCache>
                <c:formatCode>General</c:formatCode>
                <c:ptCount val="10"/>
                <c:pt idx="0">
                  <c:v>6.3555869558973299E-5</c:v>
                </c:pt>
                <c:pt idx="1">
                  <c:v>9.3900249000578029E-4</c:v>
                </c:pt>
                <c:pt idx="2">
                  <c:v>6.4791962191970143E-3</c:v>
                </c:pt>
                <c:pt idx="3">
                  <c:v>1.1077463694691536E-2</c:v>
                </c:pt>
                <c:pt idx="4">
                  <c:v>1.3769889988835882E-2</c:v>
                </c:pt>
                <c:pt idx="5">
                  <c:v>1.713885578104879E-2</c:v>
                </c:pt>
                <c:pt idx="6">
                  <c:v>1.9577494479289914E-2</c:v>
                </c:pt>
                <c:pt idx="7">
                  <c:v>2.3160145612381777E-2</c:v>
                </c:pt>
                <c:pt idx="8">
                  <c:v>2.9863369568120079E-2</c:v>
                </c:pt>
                <c:pt idx="9">
                  <c:v>3.3228863829396937E-2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180-4B4D-A193-4CAD02EFF2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450048"/>
        <c:axId val="116451584"/>
      </c:lineChart>
      <c:catAx>
        <c:axId val="116450048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16451584"/>
        <c:crosses val="autoZero"/>
        <c:auto val="1"/>
        <c:lblAlgn val="ctr"/>
        <c:lblOffset val="100"/>
        <c:noMultiLvlLbl val="0"/>
      </c:catAx>
      <c:valAx>
        <c:axId val="116451584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16450048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5.1882078048750384E-2"/>
          <c:w val="0.86527007958468061"/>
          <c:h val="0.7815820105820106"/>
        </c:manualLayout>
      </c:layout>
      <c:lineChart>
        <c:grouping val="standard"/>
        <c:varyColors val="0"/>
        <c:ser>
          <c:idx val="0"/>
          <c:order val="0"/>
          <c:tx>
            <c:strRef>
              <c:f>List1!$B$8</c:f>
              <c:strCache>
                <c:ptCount val="1"/>
                <c:pt idx="0">
                  <c:v>CZ05</c:v>
                </c:pt>
              </c:strCache>
            </c:strRef>
          </c:tx>
          <c:spPr>
            <a:ln w="28575">
              <a:solidFill>
                <a:schemeClr val="accent5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List1!$C$8:$L$8</c:f>
              <c:numCache>
                <c:formatCode>General</c:formatCode>
                <c:ptCount val="10"/>
                <c:pt idx="0">
                  <c:v>7.0276189682250134E-5</c:v>
                </c:pt>
                <c:pt idx="1">
                  <c:v>5.5093020692065231E-4</c:v>
                </c:pt>
                <c:pt idx="2">
                  <c:v>2.113743192548867E-3</c:v>
                </c:pt>
                <c:pt idx="3">
                  <c:v>4.7338083714039136E-3</c:v>
                </c:pt>
                <c:pt idx="4">
                  <c:v>5.9891058738246183E-3</c:v>
                </c:pt>
                <c:pt idx="5">
                  <c:v>9.1871624160522192E-3</c:v>
                </c:pt>
                <c:pt idx="6">
                  <c:v>1.7842678355691088E-2</c:v>
                </c:pt>
                <c:pt idx="7">
                  <c:v>2.1181091227308269E-2</c:v>
                </c:pt>
                <c:pt idx="8">
                  <c:v>2.8447307765422591E-2</c:v>
                </c:pt>
                <c:pt idx="9">
                  <c:v>3.6203549115455091E-2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12B-4D0D-B024-828629556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223616"/>
        <c:axId val="138225152"/>
      </c:lineChart>
      <c:catAx>
        <c:axId val="138223616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38225152"/>
        <c:crosses val="autoZero"/>
        <c:auto val="1"/>
        <c:lblAlgn val="ctr"/>
        <c:lblOffset val="100"/>
        <c:noMultiLvlLbl val="0"/>
      </c:catAx>
      <c:valAx>
        <c:axId val="138225152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8223616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5.1882078048750384E-2"/>
          <c:w val="0.86527007958468061"/>
          <c:h val="0.7815820105820106"/>
        </c:manualLayout>
      </c:layout>
      <c:lineChart>
        <c:grouping val="standard"/>
        <c:varyColors val="0"/>
        <c:ser>
          <c:idx val="0"/>
          <c:order val="0"/>
          <c:tx>
            <c:strRef>
              <c:f>List1!$B$9</c:f>
              <c:strCache>
                <c:ptCount val="1"/>
                <c:pt idx="0">
                  <c:v>CZ06</c:v>
                </c:pt>
              </c:strCache>
            </c:strRef>
          </c:tx>
          <c:spPr>
            <a:ln w="28575"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List1!$C$9:$L$9</c:f>
              <c:numCache>
                <c:formatCode>General</c:formatCode>
                <c:ptCount val="10"/>
                <c:pt idx="0">
                  <c:v>5.0946542128560424E-5</c:v>
                </c:pt>
                <c:pt idx="1">
                  <c:v>8.8506457757686618E-4</c:v>
                </c:pt>
                <c:pt idx="2">
                  <c:v>3.0698990619331123E-3</c:v>
                </c:pt>
                <c:pt idx="3">
                  <c:v>6.5981602990801136E-3</c:v>
                </c:pt>
                <c:pt idx="4">
                  <c:v>1.0870270557051365E-2</c:v>
                </c:pt>
                <c:pt idx="5">
                  <c:v>1.7711904040647264E-2</c:v>
                </c:pt>
                <c:pt idx="6">
                  <c:v>2.5969387445625491E-2</c:v>
                </c:pt>
                <c:pt idx="7">
                  <c:v>3.4019107870846721E-2</c:v>
                </c:pt>
                <c:pt idx="8">
                  <c:v>4.6802425421738736E-2</c:v>
                </c:pt>
                <c:pt idx="9">
                  <c:v>6.1140785296947442E-2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39D-49C7-AF49-1D0400CD92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253824"/>
        <c:axId val="138255360"/>
      </c:lineChart>
      <c:catAx>
        <c:axId val="138253824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38255360"/>
        <c:crosses val="autoZero"/>
        <c:auto val="1"/>
        <c:lblAlgn val="ctr"/>
        <c:lblOffset val="100"/>
        <c:noMultiLvlLbl val="0"/>
      </c:catAx>
      <c:valAx>
        <c:axId val="138255360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8253824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441041426707887E-2"/>
          <c:y val="5.2455889365760608E-2"/>
          <c:w val="0.87144518611820232"/>
          <c:h val="0.7278331624855906"/>
        </c:manualLayout>
      </c:layout>
      <c:areaChart>
        <c:grouping val="standard"/>
        <c:varyColors val="0"/>
        <c:ser>
          <c:idx val="1"/>
          <c:order val="0"/>
          <c:tx>
            <c:strRef>
              <c:f>Zdroje!$G$35</c:f>
              <c:strCache>
                <c:ptCount val="1"/>
                <c:pt idx="0">
                  <c:v>EU zdroje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225">
              <a:noFill/>
            </a:ln>
            <a:effectLst/>
          </c:spPr>
          <c:val>
            <c:numRef>
              <c:f>(Zdroje!$J$39,Zdroje!$L$39,Zdroje!$N$39,Zdroje!$P$39,Zdroje!$R$39,Zdroje!$T$39,Zdroje!$V$39,Zdroje!$X$39,Zdroje!$Z$39,Zdroje!$AB$39)</c:f>
              <c:numCache>
                <c:formatCode>0.00%</c:formatCode>
                <c:ptCount val="10"/>
                <c:pt idx="0">
                  <c:v>2.807969421204239E-3</c:v>
                </c:pt>
                <c:pt idx="1">
                  <c:v>1.9691592855201962E-2</c:v>
                </c:pt>
                <c:pt idx="2">
                  <c:v>0.1229751712077298</c:v>
                </c:pt>
                <c:pt idx="3">
                  <c:v>0.23905783477241682</c:v>
                </c:pt>
                <c:pt idx="4">
                  <c:v>0.36042179243289274</c:v>
                </c:pt>
                <c:pt idx="5">
                  <c:v>0.47310075501070259</c:v>
                </c:pt>
                <c:pt idx="6">
                  <c:v>0.59231803498043611</c:v>
                </c:pt>
                <c:pt idx="7">
                  <c:v>0.73282365980093267</c:v>
                </c:pt>
                <c:pt idx="8">
                  <c:v>0.94210891290954901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D9-4C8D-BFB9-59E984DBE1B5}"/>
            </c:ext>
          </c:extLst>
        </c:ser>
        <c:ser>
          <c:idx val="0"/>
          <c:order val="1"/>
          <c:tx>
            <c:strRef>
              <c:f>Zdroje!$H$35</c:f>
              <c:strCache>
                <c:ptCount val="1"/>
                <c:pt idx="0">
                  <c:v>Národní zdroje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(Zdroje!$J$7,Zdroje!$L$7,Zdroje!$N$7,Zdroje!$P$7,Zdroje!$R$7,Zdroje!$T$7,Zdroje!$V$7,Zdroje!$X$7,Zdroje!$Z$7,Zdroje!$AB$7)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(Zdroje!$K$38,Zdroje!$M$38,Zdroje!$O$38,Zdroje!$Q$38,Zdroje!$S$38,Zdroje!$U$38,Zdroje!$W$38,Zdroje!$Y$38,Zdroje!$AA$38,Zdroje!$AC$38)</c:f>
              <c:numCache>
                <c:formatCode>0.00%</c:formatCode>
                <c:ptCount val="10"/>
                <c:pt idx="0">
                  <c:v>4.3900253137140225E-4</c:v>
                </c:pt>
                <c:pt idx="1">
                  <c:v>3.3248482530788236E-3</c:v>
                </c:pt>
                <c:pt idx="2">
                  <c:v>2.9572902914412454E-2</c:v>
                </c:pt>
                <c:pt idx="3">
                  <c:v>5.1450576084519313E-2</c:v>
                </c:pt>
                <c:pt idx="4">
                  <c:v>7.4148044541354666E-2</c:v>
                </c:pt>
                <c:pt idx="5">
                  <c:v>9.7529891124415513E-2</c:v>
                </c:pt>
                <c:pt idx="6">
                  <c:v>0.12242900139952859</c:v>
                </c:pt>
                <c:pt idx="7">
                  <c:v>0.1451490684800347</c:v>
                </c:pt>
                <c:pt idx="8">
                  <c:v>0.17566251533801758</c:v>
                </c:pt>
                <c:pt idx="9">
                  <c:v>0.19091802248021358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D9-4C8D-BFB9-59E984DBE1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57536"/>
        <c:axId val="134659072"/>
      </c:areaChart>
      <c:catAx>
        <c:axId val="134657536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659072"/>
        <c:crosses val="autoZero"/>
        <c:auto val="1"/>
        <c:lblAlgn val="ctr"/>
        <c:lblOffset val="100"/>
        <c:noMultiLvlLbl val="0"/>
      </c:catAx>
      <c:valAx>
        <c:axId val="134659072"/>
        <c:scaling>
          <c:orientation val="minMax"/>
          <c:max val="1"/>
        </c:scaling>
        <c:delete val="0"/>
        <c:axPos val="l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657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4042015328248613E-2"/>
          <c:w val="0.86527007958468061"/>
          <c:h val="0.78942195767195766"/>
        </c:manualLayout>
      </c:layout>
      <c:lineChart>
        <c:grouping val="standard"/>
        <c:varyColors val="0"/>
        <c:ser>
          <c:idx val="0"/>
          <c:order val="0"/>
          <c:tx>
            <c:strRef>
              <c:f>List1!$B$10</c:f>
              <c:strCache>
                <c:ptCount val="1"/>
                <c:pt idx="0">
                  <c:v>CZ07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List1!$C$10:$L$10</c:f>
              <c:numCache>
                <c:formatCode>General</c:formatCode>
                <c:ptCount val="10"/>
                <c:pt idx="0">
                  <c:v>1.0158776283053506E-4</c:v>
                </c:pt>
                <c:pt idx="1">
                  <c:v>8.281862997210343E-4</c:v>
                </c:pt>
                <c:pt idx="2">
                  <c:v>4.0758606860369362E-3</c:v>
                </c:pt>
                <c:pt idx="3">
                  <c:v>7.7046627036643223E-3</c:v>
                </c:pt>
                <c:pt idx="4">
                  <c:v>8.7724465319798384E-3</c:v>
                </c:pt>
                <c:pt idx="5">
                  <c:v>1.1755316639847191E-2</c:v>
                </c:pt>
                <c:pt idx="6">
                  <c:v>1.7454481008565281E-2</c:v>
                </c:pt>
                <c:pt idx="7">
                  <c:v>2.3610749101658612E-2</c:v>
                </c:pt>
                <c:pt idx="8">
                  <c:v>3.5250791206496768E-2</c:v>
                </c:pt>
                <c:pt idx="9">
                  <c:v>4.874862585396289E-2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483-49F6-A507-6FBFC9893A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322688"/>
        <c:axId val="138324224"/>
      </c:lineChart>
      <c:catAx>
        <c:axId val="138322688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 w="9525">
            <a:solidFill>
              <a:schemeClr val="bg1">
                <a:lumMod val="75000"/>
              </a:schemeClr>
            </a:solidFill>
          </a:ln>
        </c:spPr>
        <c:crossAx val="138324224"/>
        <c:crosses val="autoZero"/>
        <c:auto val="1"/>
        <c:lblAlgn val="ctr"/>
        <c:lblOffset val="100"/>
        <c:noMultiLvlLbl val="0"/>
      </c:catAx>
      <c:valAx>
        <c:axId val="138324224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8322688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5.194072418721081E-2"/>
          <c:w val="0.86527007958468061"/>
          <c:h val="0.78102248677248676"/>
        </c:manualLayout>
      </c:layout>
      <c:lineChart>
        <c:grouping val="standard"/>
        <c:varyColors val="0"/>
        <c:ser>
          <c:idx val="0"/>
          <c:order val="0"/>
          <c:tx>
            <c:strRef>
              <c:f>List1!$B$11</c:f>
              <c:strCache>
                <c:ptCount val="1"/>
                <c:pt idx="0">
                  <c:v>CZ08</c:v>
                </c:pt>
              </c:strCache>
            </c:strRef>
          </c:tx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List1!$C$2:$L$2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List1!$C$11:$L$11</c:f>
              <c:numCache>
                <c:formatCode>General</c:formatCode>
                <c:ptCount val="10"/>
                <c:pt idx="0">
                  <c:v>1.459609415501717E-4</c:v>
                </c:pt>
                <c:pt idx="1">
                  <c:v>1.0087216363730001E-3</c:v>
                </c:pt>
                <c:pt idx="2">
                  <c:v>4.1258643061812261E-3</c:v>
                </c:pt>
                <c:pt idx="3">
                  <c:v>8.8743816457506064E-3</c:v>
                </c:pt>
                <c:pt idx="4">
                  <c:v>1.2650526310852284E-2</c:v>
                </c:pt>
                <c:pt idx="5">
                  <c:v>1.992067569447098E-2</c:v>
                </c:pt>
                <c:pt idx="6">
                  <c:v>2.6494158047842831E-2</c:v>
                </c:pt>
                <c:pt idx="7">
                  <c:v>3.2176832129172661E-2</c:v>
                </c:pt>
                <c:pt idx="8">
                  <c:v>4.1930725623637644E-2</c:v>
                </c:pt>
                <c:pt idx="9">
                  <c:v>4.6486908302121988E-2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16F-4EC7-9D53-D020BD426A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356992"/>
        <c:axId val="138362880"/>
      </c:lineChart>
      <c:catAx>
        <c:axId val="138356992"/>
        <c:scaling>
          <c:orientation val="minMax"/>
        </c:scaling>
        <c:delete val="0"/>
        <c:axPos val="b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38362880"/>
        <c:crosses val="autoZero"/>
        <c:auto val="1"/>
        <c:lblAlgn val="ctr"/>
        <c:lblOffset val="100"/>
        <c:noMultiLvlLbl val="0"/>
      </c:catAx>
      <c:valAx>
        <c:axId val="138362880"/>
        <c:scaling>
          <c:orientation val="minMax"/>
          <c:max val="7.0000000000000007E-2"/>
          <c:min val="-1.0000000000000002E-2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8356992"/>
        <c:crosses val="autoZero"/>
        <c:crossBetween val="midCat"/>
        <c:majorUnit val="1.0000000000000002E-2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200"/>
      </a:pPr>
      <a:endParaRPr lang="cs-CZ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'graf-KP'!$C$2</c:f>
              <c:strCache>
                <c:ptCount val="1"/>
                <c:pt idx="0">
                  <c:v>Kohezní politika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F63-47C0-8E2A-171EFB1BCAE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F63-47C0-8E2A-171EFB1BCAE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F63-47C0-8E2A-171EFB1BCAE4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'graf-KP'!$B$38:$B$64</c:f>
              <c:strCache>
                <c:ptCount val="27"/>
                <c:pt idx="0">
                  <c:v>Česká republika</c:v>
                </c:pt>
                <c:pt idx="1">
                  <c:v>Estonsko</c:v>
                </c:pt>
                <c:pt idx="2">
                  <c:v>Litva</c:v>
                </c:pt>
                <c:pt idx="3">
                  <c:v>Malta</c:v>
                </c:pt>
                <c:pt idx="4">
                  <c:v>Maďarsko</c:v>
                </c:pt>
                <c:pt idx="5">
                  <c:v>Polsko</c:v>
                </c:pt>
                <c:pt idx="6">
                  <c:v>Slovensko</c:v>
                </c:pt>
                <c:pt idx="7">
                  <c:v>Německo</c:v>
                </c:pt>
                <c:pt idx="8">
                  <c:v>Lotyšsko</c:v>
                </c:pt>
                <c:pt idx="9">
                  <c:v>Irsko</c:v>
                </c:pt>
                <c:pt idx="10">
                  <c:v>Slovinsko</c:v>
                </c:pt>
                <c:pt idx="11">
                  <c:v>Portugalsko</c:v>
                </c:pt>
                <c:pt idx="12">
                  <c:v>Chorvatsko</c:v>
                </c:pt>
                <c:pt idx="13">
                  <c:v>Francie</c:v>
                </c:pt>
                <c:pt idx="14">
                  <c:v>Lucembursko</c:v>
                </c:pt>
                <c:pt idx="15">
                  <c:v>Dánsko</c:v>
                </c:pt>
                <c:pt idx="16">
                  <c:v>Nizozemí</c:v>
                </c:pt>
                <c:pt idx="17">
                  <c:v>Rakousko</c:v>
                </c:pt>
                <c:pt idx="18">
                  <c:v>Švédsko</c:v>
                </c:pt>
                <c:pt idx="19">
                  <c:v>Belgie</c:v>
                </c:pt>
                <c:pt idx="20">
                  <c:v>Kypr</c:v>
                </c:pt>
                <c:pt idx="21">
                  <c:v>Finsko</c:v>
                </c:pt>
                <c:pt idx="22">
                  <c:v>Španělsko</c:v>
                </c:pt>
                <c:pt idx="23">
                  <c:v>Itálie</c:v>
                </c:pt>
                <c:pt idx="24">
                  <c:v>Bulharsko</c:v>
                </c:pt>
                <c:pt idx="25">
                  <c:v>Rumunsko</c:v>
                </c:pt>
                <c:pt idx="26">
                  <c:v>Řecko</c:v>
                </c:pt>
              </c:strCache>
            </c:strRef>
          </c:cat>
          <c:val>
            <c:numRef>
              <c:f>'graf-KP'!$H$38:$H$64</c:f>
              <c:numCache>
                <c:formatCode>0.0%</c:formatCode>
                <c:ptCount val="27"/>
                <c:pt idx="0">
                  <c:v>-0.19750830080634926</c:v>
                </c:pt>
                <c:pt idx="1">
                  <c:v>-0.19673772915783402</c:v>
                </c:pt>
                <c:pt idx="2">
                  <c:v>-0.19666116217036556</c:v>
                </c:pt>
                <c:pt idx="3">
                  <c:v>-0.19589630438743749</c:v>
                </c:pt>
                <c:pt idx="4">
                  <c:v>-0.19600476762459204</c:v>
                </c:pt>
                <c:pt idx="5">
                  <c:v>-0.18934429522342094</c:v>
                </c:pt>
                <c:pt idx="6">
                  <c:v>-0.17221123461966409</c:v>
                </c:pt>
                <c:pt idx="7">
                  <c:v>-0.15971180832855852</c:v>
                </c:pt>
                <c:pt idx="8">
                  <c:v>-8.0058092785616111E-2</c:v>
                </c:pt>
                <c:pt idx="9">
                  <c:v>-7.365692081204081E-2</c:v>
                </c:pt>
                <c:pt idx="10">
                  <c:v>-3.9836912228152492E-2</c:v>
                </c:pt>
                <c:pt idx="11">
                  <c:v>-1.1592050881965405E-2</c:v>
                </c:pt>
                <c:pt idx="12">
                  <c:v>2.0052204039245052E-3</c:v>
                </c:pt>
                <c:pt idx="13">
                  <c:v>1.2095149754854586E-2</c:v>
                </c:pt>
                <c:pt idx="14">
                  <c:v>4.8710831084922919E-2</c:v>
                </c:pt>
                <c:pt idx="15">
                  <c:v>5.1949489657843455E-2</c:v>
                </c:pt>
                <c:pt idx="16">
                  <c:v>5.4862022544733026E-2</c:v>
                </c:pt>
                <c:pt idx="17">
                  <c:v>5.5699819801449758E-2</c:v>
                </c:pt>
                <c:pt idx="18">
                  <c:v>5.8254626336565023E-2</c:v>
                </c:pt>
                <c:pt idx="19">
                  <c:v>6.7125686564281181E-2</c:v>
                </c:pt>
                <c:pt idx="20">
                  <c:v>0.10149360902495673</c:v>
                </c:pt>
                <c:pt idx="21">
                  <c:v>0.11110113851729088</c:v>
                </c:pt>
                <c:pt idx="22">
                  <c:v>0.12461123335685773</c:v>
                </c:pt>
                <c:pt idx="23">
                  <c:v>0.13532578209248036</c:v>
                </c:pt>
                <c:pt idx="24">
                  <c:v>0.14057360348349032</c:v>
                </c:pt>
                <c:pt idx="25">
                  <c:v>0.14068701118892354</c:v>
                </c:pt>
                <c:pt idx="26">
                  <c:v>0.1478708854683532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63-47C0-8E2A-171EFB1BCA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176512"/>
        <c:axId val="128178048"/>
      </c:barChart>
      <c:catAx>
        <c:axId val="1281765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128178048"/>
        <c:crosses val="autoZero"/>
        <c:auto val="1"/>
        <c:lblAlgn val="ctr"/>
        <c:lblOffset val="100"/>
        <c:noMultiLvlLbl val="0"/>
      </c:catAx>
      <c:valAx>
        <c:axId val="12817804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>
            <a:solidFill>
              <a:schemeClr val="bg1">
                <a:lumMod val="95000"/>
              </a:schemeClr>
            </a:solidFill>
          </a:ln>
        </c:spPr>
        <c:crossAx val="12817651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 algn="ctr">
        <a:defRPr sz="800">
          <a:ln>
            <a:noFill/>
          </a:ln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80161700520862"/>
          <c:y val="5.1752528816749001E-2"/>
          <c:w val="0.88791488511044725"/>
          <c:h val="0.731482541393687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Zdroje!$H$35</c:f>
              <c:strCache>
                <c:ptCount val="1"/>
                <c:pt idx="0">
                  <c:v>Národní zdroje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Zdroje!$C$82:$C$89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Zdroje!$E$82:$E$89</c:f>
              <c:numCache>
                <c:formatCode>#,##0.000</c:formatCode>
                <c:ptCount val="8"/>
                <c:pt idx="0">
                  <c:v>15747601727.159676</c:v>
                </c:pt>
                <c:pt idx="1">
                  <c:v>25033372600.216911</c:v>
                </c:pt>
                <c:pt idx="2">
                  <c:v>25235042094.991642</c:v>
                </c:pt>
                <c:pt idx="3">
                  <c:v>22747353003.305603</c:v>
                </c:pt>
                <c:pt idx="4">
                  <c:v>20313048831.521885</c:v>
                </c:pt>
                <c:pt idx="5">
                  <c:v>26280837747.891132</c:v>
                </c:pt>
                <c:pt idx="6">
                  <c:v>22728652869.279743</c:v>
                </c:pt>
                <c:pt idx="7">
                  <c:v>19143048237.147919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9E-411C-BFDA-F662C0BB025B}"/>
            </c:ext>
          </c:extLst>
        </c:ser>
        <c:ser>
          <c:idx val="1"/>
          <c:order val="1"/>
          <c:tx>
            <c:strRef>
              <c:f>Zdroje!$G$35</c:f>
              <c:strCache>
                <c:ptCount val="1"/>
                <c:pt idx="0">
                  <c:v>EU zdroje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2225">
              <a:noFill/>
            </a:ln>
            <a:effectLst/>
          </c:spPr>
          <c:invertIfNegative val="0"/>
          <c:cat>
            <c:strRef>
              <c:f>Zdroje!$C$82:$C$89</c:f>
              <c:strCache>
                <c:ptCount val="8"/>
                <c:pt idx="0">
                  <c:v>CZ01</c:v>
                </c:pt>
                <c:pt idx="1">
                  <c:v>CZ02</c:v>
                </c:pt>
                <c:pt idx="2">
                  <c:v>CZ03</c:v>
                </c:pt>
                <c:pt idx="3">
                  <c:v>CZ04</c:v>
                </c:pt>
                <c:pt idx="4">
                  <c:v>CZ05</c:v>
                </c:pt>
                <c:pt idx="5">
                  <c:v>CZ06</c:v>
                </c:pt>
                <c:pt idx="6">
                  <c:v>CZ07</c:v>
                </c:pt>
                <c:pt idx="7">
                  <c:v>CZ08</c:v>
                </c:pt>
              </c:strCache>
            </c:strRef>
          </c:cat>
          <c:val>
            <c:numRef>
              <c:f>Zdroje!$D$82:$D$89</c:f>
              <c:numCache>
                <c:formatCode>#,##0.000</c:formatCode>
                <c:ptCount val="8"/>
                <c:pt idx="0">
                  <c:v>71626919219.087692</c:v>
                </c:pt>
                <c:pt idx="1">
                  <c:v>93915935543.796097</c:v>
                </c:pt>
                <c:pt idx="2">
                  <c:v>96286060966.358093</c:v>
                </c:pt>
                <c:pt idx="3">
                  <c:v>78792279155.537781</c:v>
                </c:pt>
                <c:pt idx="4">
                  <c:v>96607569411.060104</c:v>
                </c:pt>
                <c:pt idx="5">
                  <c:v>128402002911.14255</c:v>
                </c:pt>
                <c:pt idx="6">
                  <c:v>94859780568.848694</c:v>
                </c:pt>
                <c:pt idx="7">
                  <c:v>90579221493.408966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9E-411C-BFDA-F662C0BB02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34866048"/>
        <c:axId val="134867584"/>
      </c:barChart>
      <c:catAx>
        <c:axId val="134866048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867584"/>
        <c:crosses val="autoZero"/>
        <c:auto val="1"/>
        <c:lblAlgn val="ctr"/>
        <c:lblOffset val="100"/>
        <c:noMultiLvlLbl val="0"/>
      </c:catAx>
      <c:valAx>
        <c:axId val="1348675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866048"/>
        <c:crosses val="autoZero"/>
        <c:crossBetween val="between"/>
        <c:dispUnits>
          <c:builtInUnit val="billions"/>
          <c:dispUnitsLbl>
            <c:tx>
              <c:rich>
                <a:bodyPr rot="-5400000" vert="horz"/>
                <a:lstStyle/>
                <a:p>
                  <a:pPr>
                    <a:defRPr/>
                  </a:pPr>
                  <a:r>
                    <a:rPr lang="en-US"/>
                    <a:t>Miliardy</a:t>
                  </a:r>
                  <a:r>
                    <a:rPr lang="cs-CZ"/>
                    <a:t> Kč</a:t>
                  </a:r>
                  <a:endParaRPr lang="en-US"/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38429417056277E-2"/>
          <c:y val="5.181347150259067E-2"/>
          <c:w val="0.83406661261841564"/>
          <c:h val="0.731166340900745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Zdroje!$C$9</c:f>
              <c:strCache>
                <c:ptCount val="1"/>
                <c:pt idx="0">
                  <c:v>Platby do rozpočtu EU (levá osa)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(Zdroje!$J$7,Zdroje!$L$7,Zdroje!$N$7,Zdroje!$P$7,Zdroje!$R$7,Zdroje!$T$7,Zdroje!$V$7,Zdroje!$X$7,Zdroje!$Z$7,Zdroje!$AB$7)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(Zdroje!$K$9,Zdroje!$M$9,Zdroje!$O$9,Zdroje!$Q$9,Zdroje!$S$9,Zdroje!$U$9,Zdroje!$W$9,Zdroje!$Y$9,Zdroje!$AA$9,Zdroje!$AC$9)</c:f>
              <c:numCache>
                <c:formatCode>#,##0.0</c:formatCode>
                <c:ptCount val="10"/>
                <c:pt idx="0">
                  <c:v>32122100000</c:v>
                </c:pt>
                <c:pt idx="1">
                  <c:v>35448600000</c:v>
                </c:pt>
                <c:pt idx="2">
                  <c:v>35828100000</c:v>
                </c:pt>
                <c:pt idx="3">
                  <c:v>37100070000</c:v>
                </c:pt>
                <c:pt idx="4">
                  <c:v>41743170000</c:v>
                </c:pt>
                <c:pt idx="5">
                  <c:v>39846561737.230003</c:v>
                </c:pt>
                <c:pt idx="6">
                  <c:v>41661333536.759995</c:v>
                </c:pt>
                <c:pt idx="7">
                  <c:v>44476017210.160004</c:v>
                </c:pt>
                <c:pt idx="8">
                  <c:v>41899201901.970001</c:v>
                </c:pt>
                <c:pt idx="9">
                  <c:v>44190417425.029999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0A-40FD-B30F-E68B6AF4D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34891392"/>
        <c:axId val="134893568"/>
      </c:barChart>
      <c:scatterChart>
        <c:scatterStyle val="lineMarker"/>
        <c:varyColors val="0"/>
        <c:ser>
          <c:idx val="1"/>
          <c:order val="1"/>
          <c:tx>
            <c:strRef>
              <c:f>Zdroje!$C$10</c:f>
              <c:strCache>
                <c:ptCount val="1"/>
                <c:pt idx="0">
                  <c:v>Poměr k HDP (pravá osa)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yVal>
            <c:numRef>
              <c:f>(Zdroje!$K$10,Zdroje!$M$10,Zdroje!$O$10,Zdroje!$Q$10,Zdroje!$S$10,Zdroje!$U$10,Zdroje!$W$10,Zdroje!$Y$10,Zdroje!$AA$10,Zdroje!$AC$10)</c:f>
              <c:numCache>
                <c:formatCode>0.00%</c:formatCode>
                <c:ptCount val="10"/>
                <c:pt idx="0">
                  <c:v>8.3648753410377856E-3</c:v>
                </c:pt>
                <c:pt idx="1">
                  <c:v>8.8090381069934106E-3</c:v>
                </c:pt>
                <c:pt idx="2">
                  <c:v>9.0190613750375601E-3</c:v>
                </c:pt>
                <c:pt idx="3">
                  <c:v>9.0418739451008263E-3</c:v>
                </c:pt>
                <c:pt idx="4">
                  <c:v>9.1974029161414114E-3</c:v>
                </c:pt>
                <c:pt idx="5">
                  <c:v>1.0281791822088755E-2</c:v>
                </c:pt>
                <c:pt idx="6">
                  <c:v>9.7231130255643564E-3</c:v>
                </c:pt>
                <c:pt idx="7">
                  <c:v>9.6577124047467315E-3</c:v>
                </c:pt>
                <c:pt idx="8">
                  <c:v>9.6775712017212311E-3</c:v>
                </c:pt>
                <c:pt idx="9">
                  <c:v>8.7876027218953909E-3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0A-40FD-B30F-E68B6AF4D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897024"/>
        <c:axId val="134895488"/>
      </c:scatterChart>
      <c:catAx>
        <c:axId val="134891392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893568"/>
        <c:crosses val="autoZero"/>
        <c:auto val="1"/>
        <c:lblAlgn val="ctr"/>
        <c:lblOffset val="100"/>
        <c:noMultiLvlLbl val="0"/>
      </c:catAx>
      <c:valAx>
        <c:axId val="134893568"/>
        <c:scaling>
          <c:orientation val="minMax"/>
          <c:max val="48000000000"/>
        </c:scaling>
        <c:delete val="0"/>
        <c:axPos val="l"/>
        <c:majorGridlines>
          <c:spPr>
            <a:ln w="63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891392"/>
        <c:crosses val="autoZero"/>
        <c:crossBetween val="between"/>
        <c:majorUnit val="8000000000"/>
        <c:dispUnits>
          <c:builtInUnit val="billions"/>
          <c:dispUnitsLbl>
            <c:tx>
              <c:rich>
                <a:bodyPr rot="-5400000" vert="horz"/>
                <a:lstStyle/>
                <a:p>
                  <a:pPr>
                    <a:defRPr/>
                  </a:pPr>
                  <a:r>
                    <a:rPr lang="en-US"/>
                    <a:t>Miliardy</a:t>
                  </a:r>
                  <a:r>
                    <a:rPr lang="cs-CZ"/>
                    <a:t> Kč</a:t>
                  </a:r>
                  <a:endParaRPr lang="en-US"/>
                </a:p>
              </c:rich>
            </c:tx>
            <c:spPr>
              <a:noFill/>
              <a:ln>
                <a:noFill/>
              </a:ln>
              <a:effectLst/>
            </c:spPr>
          </c:dispUnitsLbl>
        </c:dispUnits>
      </c:valAx>
      <c:valAx>
        <c:axId val="134895488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4897024"/>
        <c:crosses val="max"/>
        <c:crossBetween val="midCat"/>
      </c:valAx>
      <c:valAx>
        <c:axId val="134897024"/>
        <c:scaling>
          <c:orientation val="minMax"/>
        </c:scaling>
        <c:delete val="1"/>
        <c:axPos val="b"/>
        <c:majorTickMark val="out"/>
        <c:minorTickMark val="none"/>
        <c:tickLblPos val="nextTo"/>
        <c:crossAx val="134895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48643919510061"/>
          <c:y val="5.1400554097404488E-2"/>
          <c:w val="0.88434724975776269"/>
          <c:h val="0.7000900319567354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'Zdroje pro Word'!$F$183</c:f>
              <c:strCache>
                <c:ptCount val="1"/>
                <c:pt idx="0">
                  <c:v>Infrastruktura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numRef>
              <c:f>'Zdroje pro Word'!$F$69:$O$69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'Zdroje pro Word'!$F$70:$O$70</c:f>
              <c:numCache>
                <c:formatCode>#,##0.0</c:formatCode>
                <c:ptCount val="10"/>
                <c:pt idx="0">
                  <c:v>1128258270.03</c:v>
                </c:pt>
                <c:pt idx="1">
                  <c:v>10825366872.822083</c:v>
                </c:pt>
                <c:pt idx="2">
                  <c:v>76538890765.445297</c:v>
                </c:pt>
                <c:pt idx="3">
                  <c:v>68153402555.075348</c:v>
                </c:pt>
                <c:pt idx="4">
                  <c:v>56971606692.929596</c:v>
                </c:pt>
                <c:pt idx="5">
                  <c:v>49394306395.771439</c:v>
                </c:pt>
                <c:pt idx="6">
                  <c:v>55495912043.17569</c:v>
                </c:pt>
                <c:pt idx="7">
                  <c:v>71924234682.251862</c:v>
                </c:pt>
                <c:pt idx="8">
                  <c:v>126992616816.23596</c:v>
                </c:pt>
                <c:pt idx="9">
                  <c:v>31117878629.41494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8A-497D-8DF7-D32CB47E3C20}"/>
            </c:ext>
          </c:extLst>
        </c:ser>
        <c:ser>
          <c:idx val="1"/>
          <c:order val="1"/>
          <c:tx>
            <c:strRef>
              <c:f>'Zdroje pro Word'!$G$183</c:f>
              <c:strCache>
                <c:ptCount val="1"/>
                <c:pt idx="0">
                  <c:v>Lidské zdroje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'Zdroje pro Word'!$F$69:$O$69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'Zdroje pro Word'!$F$71:$O$71</c:f>
              <c:numCache>
                <c:formatCode>#,##0.0</c:formatCode>
                <c:ptCount val="10"/>
                <c:pt idx="0">
                  <c:v>80000000</c:v>
                </c:pt>
                <c:pt idx="1">
                  <c:v>547026610.79340112</c:v>
                </c:pt>
                <c:pt idx="2">
                  <c:v>5289616842.1638355</c:v>
                </c:pt>
                <c:pt idx="3">
                  <c:v>11959552946.929617</c:v>
                </c:pt>
                <c:pt idx="4">
                  <c:v>16840574191.781197</c:v>
                </c:pt>
                <c:pt idx="5">
                  <c:v>18781141207.478691</c:v>
                </c:pt>
                <c:pt idx="6">
                  <c:v>18729395888.951981</c:v>
                </c:pt>
                <c:pt idx="7">
                  <c:v>18955888914.440754</c:v>
                </c:pt>
                <c:pt idx="8">
                  <c:v>15365262440.221546</c:v>
                </c:pt>
                <c:pt idx="9">
                  <c:v>12956344596.508257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8A-497D-8DF7-D32CB47E3C20}"/>
            </c:ext>
          </c:extLst>
        </c:ser>
        <c:ser>
          <c:idx val="2"/>
          <c:order val="2"/>
          <c:tx>
            <c:strRef>
              <c:f>'Zdroje pro Word'!$H$183</c:f>
              <c:strCache>
                <c:ptCount val="1"/>
                <c:pt idx="0">
                  <c:v>Výzkum a vývoj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numRef>
              <c:f>'Zdroje pro Word'!$F$69:$O$69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'Zdroje pro Word'!$F$72:$O$72</c:f>
              <c:numCache>
                <c:formatCode>#,##0.0</c:formatCode>
                <c:ptCount val="10"/>
                <c:pt idx="0">
                  <c:v>0</c:v>
                </c:pt>
                <c:pt idx="1">
                  <c:v>118884734.18000001</c:v>
                </c:pt>
                <c:pt idx="2">
                  <c:v>1345124578.8966668</c:v>
                </c:pt>
                <c:pt idx="3">
                  <c:v>4241029584.4541287</c:v>
                </c:pt>
                <c:pt idx="4">
                  <c:v>15628956075.131536</c:v>
                </c:pt>
                <c:pt idx="5">
                  <c:v>16066121521.067772</c:v>
                </c:pt>
                <c:pt idx="6">
                  <c:v>16655078464.678276</c:v>
                </c:pt>
                <c:pt idx="7">
                  <c:v>18251961939.732254</c:v>
                </c:pt>
                <c:pt idx="8">
                  <c:v>21263301301.911171</c:v>
                </c:pt>
                <c:pt idx="9">
                  <c:v>2657436983.4593167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8A-497D-8DF7-D32CB47E3C20}"/>
            </c:ext>
          </c:extLst>
        </c:ser>
        <c:ser>
          <c:idx val="4"/>
          <c:order val="3"/>
          <c:tx>
            <c:strRef>
              <c:f>'Zdroje pro Word'!$I$183</c:f>
              <c:strCache>
                <c:ptCount val="1"/>
                <c:pt idx="0">
                  <c:v>Soukromý sektor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cat>
            <c:numRef>
              <c:f>'Zdroje pro Word'!$F$69:$O$69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'Zdroje pro Word'!$F$73:$O$73</c:f>
              <c:numCache>
                <c:formatCode>#,##0.0</c:formatCode>
                <c:ptCount val="10"/>
                <c:pt idx="0">
                  <c:v>1250000000</c:v>
                </c:pt>
                <c:pt idx="1">
                  <c:v>3206804955.8768654</c:v>
                </c:pt>
                <c:pt idx="2">
                  <c:v>10812144038.386396</c:v>
                </c:pt>
                <c:pt idx="3">
                  <c:v>19919445490.140266</c:v>
                </c:pt>
                <c:pt idx="4">
                  <c:v>18807893217.176838</c:v>
                </c:pt>
                <c:pt idx="5">
                  <c:v>17298754151.517719</c:v>
                </c:pt>
                <c:pt idx="6">
                  <c:v>15576991180.390747</c:v>
                </c:pt>
                <c:pt idx="7">
                  <c:v>16028601757.061506</c:v>
                </c:pt>
                <c:pt idx="8">
                  <c:v>26871478025.079128</c:v>
                </c:pt>
                <c:pt idx="9">
                  <c:v>4455038890.7866411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8A-497D-8DF7-D32CB47E3C20}"/>
            </c:ext>
          </c:extLst>
        </c:ser>
        <c:ser>
          <c:idx val="3"/>
          <c:order val="4"/>
          <c:tx>
            <c:strRef>
              <c:f>'Zdroje pro Word'!$J$183</c:f>
              <c:strCache>
                <c:ptCount val="1"/>
                <c:pt idx="0">
                  <c:v>Technická pomoc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'Zdroje pro Word'!$F$69:$O$69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'Zdroje pro Word'!$F$74:$O$74</c:f>
              <c:numCache>
                <c:formatCode>#,##0.0</c:formatCode>
                <c:ptCount val="10"/>
                <c:pt idx="0">
                  <c:v>148376167.38999999</c:v>
                </c:pt>
                <c:pt idx="1">
                  <c:v>974962956.79999995</c:v>
                </c:pt>
                <c:pt idx="2">
                  <c:v>1892238015.8062496</c:v>
                </c:pt>
                <c:pt idx="3">
                  <c:v>3485958165.385232</c:v>
                </c:pt>
                <c:pt idx="4">
                  <c:v>4412977147.7284451</c:v>
                </c:pt>
                <c:pt idx="5">
                  <c:v>3059414175.0499511</c:v>
                </c:pt>
                <c:pt idx="6">
                  <c:v>4211871581.2847357</c:v>
                </c:pt>
                <c:pt idx="7">
                  <c:v>5270505276.7127447</c:v>
                </c:pt>
                <c:pt idx="8">
                  <c:v>3786575327.5545096</c:v>
                </c:pt>
                <c:pt idx="9">
                  <c:v>2553523314.6938992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D8A-497D-8DF7-D32CB47E3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5050368"/>
        <c:axId val="135051904"/>
      </c:barChart>
      <c:catAx>
        <c:axId val="135050368"/>
        <c:scaling>
          <c:orientation val="minMax"/>
        </c:scaling>
        <c:delete val="0"/>
        <c:axPos val="b"/>
        <c:minorGridlines>
          <c:spPr>
            <a:ln w="6350">
              <a:solidFill>
                <a:schemeClr val="bg1"/>
              </a:solidFill>
            </a:ln>
          </c:spPr>
        </c:minorGridlines>
        <c:numFmt formatCode="General" sourceLinked="1"/>
        <c:majorTickMark val="none"/>
        <c:minorTickMark val="none"/>
        <c:tickLblPos val="nextTo"/>
        <c:spPr>
          <a:ln>
            <a:solidFill>
              <a:schemeClr val="bg1"/>
            </a:solidFill>
          </a:ln>
        </c:spPr>
        <c:crossAx val="135051904"/>
        <c:crosses val="autoZero"/>
        <c:auto val="1"/>
        <c:lblAlgn val="ctr"/>
        <c:lblOffset val="100"/>
        <c:noMultiLvlLbl val="0"/>
      </c:catAx>
      <c:valAx>
        <c:axId val="135051904"/>
        <c:scaling>
          <c:orientation val="minMax"/>
        </c:scaling>
        <c:delete val="0"/>
        <c:axPos val="l"/>
        <c:majorGridlines>
          <c:spPr>
            <a:ln w="6350">
              <a:solidFill>
                <a:schemeClr val="bg1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chemeClr val="bg1"/>
            </a:solidFill>
          </a:ln>
        </c:spPr>
        <c:crossAx val="135050368"/>
        <c:crosses val="autoZero"/>
        <c:crossBetween val="between"/>
        <c:dispUnits>
          <c:builtInUnit val="billions"/>
          <c:dispUnitsLbl>
            <c:tx>
              <c:rich>
                <a:bodyPr/>
                <a:lstStyle/>
                <a:p>
                  <a:pPr>
                    <a:defRPr/>
                  </a:pPr>
                  <a:r>
                    <a:rPr lang="cs-CZ"/>
                    <a:t>Miliardy Kč</a:t>
                  </a:r>
                </a:p>
              </c:rich>
            </c:tx>
          </c:dispUnitsLbl>
        </c:dispUnits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1502829862318E-2"/>
          <c:y val="5.5359466012973216E-2"/>
          <c:w val="0.89746481562901081"/>
          <c:h val="0.58667283268879378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'Zdroje pro Word'!$C$236</c:f>
              <c:strCache>
                <c:ptCount val="1"/>
                <c:pt idx="0">
                  <c:v>Infrastruktura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25400">
              <a:noFill/>
            </a:ln>
            <a:effectLst/>
          </c:spPr>
          <c:invertIfNegative val="0"/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Word'!$F$236:$O$236</c:f>
              <c:numCache>
                <c:formatCode>General</c:formatCode>
                <c:ptCount val="10"/>
                <c:pt idx="0">
                  <c:v>-3.2449999999999997E-4</c:v>
                </c:pt>
                <c:pt idx="1">
                  <c:v>-5.5919999999999993E-4</c:v>
                </c:pt>
                <c:pt idx="2">
                  <c:v>5.7017999999999999E-3</c:v>
                </c:pt>
                <c:pt idx="3">
                  <c:v>6.8433000000000001E-3</c:v>
                </c:pt>
                <c:pt idx="4">
                  <c:v>8.2538000000000004E-3</c:v>
                </c:pt>
                <c:pt idx="5">
                  <c:v>9.3413999999999997E-3</c:v>
                </c:pt>
                <c:pt idx="6">
                  <c:v>1.12636E-2</c:v>
                </c:pt>
                <c:pt idx="7">
                  <c:v>1.4054500000000001E-2</c:v>
                </c:pt>
                <c:pt idx="8">
                  <c:v>2.21955E-2</c:v>
                </c:pt>
                <c:pt idx="9">
                  <c:v>1.7365100000000001E-2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69-40E1-97EF-E249A1368CF8}"/>
            </c:ext>
          </c:extLst>
        </c:ser>
        <c:ser>
          <c:idx val="1"/>
          <c:order val="1"/>
          <c:tx>
            <c:strRef>
              <c:f>'Zdroje pro Word'!$C$237</c:f>
              <c:strCache>
                <c:ptCount val="1"/>
                <c:pt idx="0">
                  <c:v>Lidské zdroje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noFill/>
            </a:ln>
            <a:effectLst/>
          </c:spPr>
          <c:invertIfNegative val="0"/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Word'!$F$237:$O$237</c:f>
              <c:numCache>
                <c:formatCode>General</c:formatCode>
                <c:ptCount val="10"/>
                <c:pt idx="0">
                  <c:v>9.520000000000001E-5</c:v>
                </c:pt>
                <c:pt idx="1">
                  <c:v>-8.7429999999999995E-4</c:v>
                </c:pt>
                <c:pt idx="2">
                  <c:v>-1.4369999999999999E-3</c:v>
                </c:pt>
                <c:pt idx="3">
                  <c:v>-1.441E-3</c:v>
                </c:pt>
                <c:pt idx="4">
                  <c:v>-7.3760000000000004E-4</c:v>
                </c:pt>
                <c:pt idx="5">
                  <c:v>6.7080000000000004E-4</c:v>
                </c:pt>
                <c:pt idx="6">
                  <c:v>2.6621000000000001E-3</c:v>
                </c:pt>
                <c:pt idx="7">
                  <c:v>5.1143999999999998E-3</c:v>
                </c:pt>
                <c:pt idx="8">
                  <c:v>7.8355000000000005E-3</c:v>
                </c:pt>
                <c:pt idx="9">
                  <c:v>1.0524E-2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69-40E1-97EF-E249A1368CF8}"/>
            </c:ext>
          </c:extLst>
        </c:ser>
        <c:ser>
          <c:idx val="3"/>
          <c:order val="2"/>
          <c:tx>
            <c:strRef>
              <c:f>'Zdroje pro Word'!$C$239</c:f>
              <c:strCache>
                <c:ptCount val="1"/>
                <c:pt idx="0">
                  <c:v>Soukromý sektor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5400">
              <a:noFill/>
            </a:ln>
            <a:effectLst/>
          </c:spPr>
          <c:invertIfNegative val="0"/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Word'!$F$239:$O$239</c:f>
              <c:numCache>
                <c:formatCode>General</c:formatCode>
                <c:ptCount val="10"/>
                <c:pt idx="0">
                  <c:v>8.6143421654560903E-4</c:v>
                </c:pt>
                <c:pt idx="1">
                  <c:v>1.4042955567714599E-3</c:v>
                </c:pt>
                <c:pt idx="2">
                  <c:v>2.58612360406496E-3</c:v>
                </c:pt>
                <c:pt idx="3">
                  <c:v>3.74897005702213E-3</c:v>
                </c:pt>
                <c:pt idx="4">
                  <c:v>3.7944961127245303E-3</c:v>
                </c:pt>
                <c:pt idx="5">
                  <c:v>3.6028987248930599E-3</c:v>
                </c:pt>
                <c:pt idx="6">
                  <c:v>3.3810951319226401E-3</c:v>
                </c:pt>
                <c:pt idx="7">
                  <c:v>3.3695036313370302E-3</c:v>
                </c:pt>
                <c:pt idx="8">
                  <c:v>3.70889018199949E-3</c:v>
                </c:pt>
                <c:pt idx="9">
                  <c:v>1.3640157274232801E-3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69-40E1-97EF-E249A1368CF8}"/>
            </c:ext>
          </c:extLst>
        </c:ser>
        <c:ser>
          <c:idx val="0"/>
          <c:order val="3"/>
          <c:tx>
            <c:strRef>
              <c:f>'Zdroje pro Word'!$C$238</c:f>
              <c:strCache>
                <c:ptCount val="1"/>
                <c:pt idx="0">
                  <c:v>Výzkum a vývoj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Word'!$F$238:$O$238</c:f>
              <c:numCache>
                <c:formatCode>General</c:formatCode>
                <c:ptCount val="10"/>
                <c:pt idx="0">
                  <c:v>-7.0699999999999997E-5</c:v>
                </c:pt>
                <c:pt idx="1">
                  <c:v>-4.8230000000000001E-4</c:v>
                </c:pt>
                <c:pt idx="2">
                  <c:v>-4.9820000000000008E-4</c:v>
                </c:pt>
                <c:pt idx="3">
                  <c:v>-3.213E-4</c:v>
                </c:pt>
                <c:pt idx="4">
                  <c:v>-6.4900000000000005E-5</c:v>
                </c:pt>
                <c:pt idx="5">
                  <c:v>2.128E-4</c:v>
                </c:pt>
                <c:pt idx="6">
                  <c:v>4.908E-4</c:v>
                </c:pt>
                <c:pt idx="7">
                  <c:v>7.7119999999999999E-4</c:v>
                </c:pt>
                <c:pt idx="8">
                  <c:v>1.0831E-3</c:v>
                </c:pt>
                <c:pt idx="9">
                  <c:v>1.3607000000000001E-3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69-40E1-97EF-E249A1368CF8}"/>
            </c:ext>
          </c:extLst>
        </c:ser>
        <c:ser>
          <c:idx val="4"/>
          <c:order val="4"/>
          <c:tx>
            <c:strRef>
              <c:f>'Zdroje pro Word'!$C$240</c:f>
              <c:strCache>
                <c:ptCount val="1"/>
                <c:pt idx="0">
                  <c:v>Technická pomoc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Word'!$F$240:$O$240</c:f>
              <c:numCache>
                <c:formatCode>General</c:formatCode>
                <c:ptCount val="10"/>
                <c:pt idx="0">
                  <c:v>-8.03003713757411E-5</c:v>
                </c:pt>
                <c:pt idx="1">
                  <c:v>-2.5456220494879403E-5</c:v>
                </c:pt>
                <c:pt idx="2">
                  <c:v>1.0047072219299101E-5</c:v>
                </c:pt>
                <c:pt idx="3">
                  <c:v>1.41197939924176E-4</c:v>
                </c:pt>
                <c:pt idx="4">
                  <c:v>2.25434817933357E-4</c:v>
                </c:pt>
                <c:pt idx="5">
                  <c:v>3.8075096810530299E-5</c:v>
                </c:pt>
                <c:pt idx="6">
                  <c:v>1.57101683400107E-4</c:v>
                </c:pt>
                <c:pt idx="7">
                  <c:v>2.7969756736845298E-4</c:v>
                </c:pt>
                <c:pt idx="8">
                  <c:v>1.9143177806957301E-4</c:v>
                </c:pt>
                <c:pt idx="9">
                  <c:v>1.5228669683553501E-4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69-40E1-97EF-E249A1368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35091712"/>
        <c:axId val="135093248"/>
      </c:barChart>
      <c:lineChart>
        <c:grouping val="standard"/>
        <c:varyColors val="0"/>
        <c:ser>
          <c:idx val="5"/>
          <c:order val="5"/>
          <c:tx>
            <c:strRef>
              <c:f>'Zdroje pro Word'!$C$241</c:f>
              <c:strCache>
                <c:ptCount val="1"/>
                <c:pt idx="0">
                  <c:v>Celkem</c:v>
                </c:pt>
              </c:strCache>
            </c:strRef>
          </c:tx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val>
            <c:numRef>
              <c:f>'Zdroje pro Word'!$F$241:$W$241</c:f>
              <c:numCache>
                <c:formatCode>General</c:formatCode>
                <c:ptCount val="18"/>
                <c:pt idx="0">
                  <c:v>4.8113384516986803E-4</c:v>
                </c:pt>
                <c:pt idx="1">
                  <c:v>-5.3696066372341928E-4</c:v>
                </c:pt>
                <c:pt idx="2">
                  <c:v>6.3627706762842597E-3</c:v>
                </c:pt>
                <c:pt idx="3">
                  <c:v>8.9711679969463054E-3</c:v>
                </c:pt>
                <c:pt idx="4">
                  <c:v>1.1471230930657888E-2</c:v>
                </c:pt>
                <c:pt idx="5">
                  <c:v>1.3865973821703591E-2</c:v>
                </c:pt>
                <c:pt idx="6">
                  <c:v>1.7954696815322746E-2</c:v>
                </c:pt>
                <c:pt idx="7">
                  <c:v>2.3589301198705486E-2</c:v>
                </c:pt>
                <c:pt idx="8">
                  <c:v>3.5014421960069063E-2</c:v>
                </c:pt>
                <c:pt idx="9">
                  <c:v>3.0766102424258816E-2</c:v>
                </c:pt>
                <c:pt idx="10">
                  <c:v>3.094130979812211E-2</c:v>
                </c:pt>
                <c:pt idx="11">
                  <c:v>3.2236456834387875E-2</c:v>
                </c:pt>
                <c:pt idx="12">
                  <c:v>3.2593031001403289E-2</c:v>
                </c:pt>
                <c:pt idx="13">
                  <c:v>3.2586704995329965E-2</c:v>
                </c:pt>
                <c:pt idx="14">
                  <c:v>3.2445940000000006E-2</c:v>
                </c:pt>
                <c:pt idx="15">
                  <c:v>3.225331E-2</c:v>
                </c:pt>
                <c:pt idx="16">
                  <c:v>3.1967019999999999E-2</c:v>
                </c:pt>
                <c:pt idx="17">
                  <c:v>3.1392909999999996E-2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950-4157-8827-D61229F68A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091712"/>
        <c:axId val="135093248"/>
      </c:lineChart>
      <c:catAx>
        <c:axId val="135091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2700000" vert="horz"/>
          <a:lstStyle/>
          <a:p>
            <a:pPr>
              <a:defRPr/>
            </a:pPr>
            <a:endParaRPr lang="cs-CZ"/>
          </a:p>
        </c:txPr>
        <c:crossAx val="135093248"/>
        <c:crosses val="autoZero"/>
        <c:auto val="1"/>
        <c:lblAlgn val="ctr"/>
        <c:lblOffset val="100"/>
        <c:noMultiLvlLbl val="0"/>
      </c:catAx>
      <c:valAx>
        <c:axId val="13509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cs-CZ"/>
          </a:p>
        </c:txPr>
        <c:crossAx val="135091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4.4116467672065451E-2"/>
          <c:w val="0.85429564370361433"/>
          <c:h val="0.8063322109684130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'Zdroje pro Word'!$C$215</c:f>
              <c:strCache>
                <c:ptCount val="1"/>
                <c:pt idx="0">
                  <c:v>Poměr finančních prostředků k HDP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val>
            <c:numRef>
              <c:f>'Zdroje pro Word'!$P$216:$Y$216</c:f>
              <c:numCache>
                <c:formatCode>#,##0.000</c:formatCode>
                <c:ptCount val="10"/>
                <c:pt idx="0">
                  <c:v>2.9380830584849367E-4</c:v>
                </c:pt>
                <c:pt idx="1">
                  <c:v>2.635721442962364E-3</c:v>
                </c:pt>
                <c:pt idx="2">
                  <c:v>1.8609308707999775E-2</c:v>
                </c:pt>
                <c:pt idx="3">
                  <c:v>1.6666560775282252E-2</c:v>
                </c:pt>
                <c:pt idx="4">
                  <c:v>1.3685880001499541E-2</c:v>
                </c:pt>
                <c:pt idx="5">
                  <c:v>1.1614967688227435E-2</c:v>
                </c:pt>
                <c:pt idx="6">
                  <c:v>1.2752163623124157E-2</c:v>
                </c:pt>
                <c:pt idx="7">
                  <c:v>1.5313965634300333E-2</c:v>
                </c:pt>
                <c:pt idx="8">
                  <c:v>2.5094486637921222E-2</c:v>
                </c:pt>
                <c:pt idx="9">
                  <c:v>5.8492035210308043E-3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4D-4E00-88F8-CAB9FEB151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6528640"/>
        <c:axId val="136530176"/>
      </c:barChart>
      <c:lineChart>
        <c:grouping val="standard"/>
        <c:varyColors val="0"/>
        <c:ser>
          <c:idx val="0"/>
          <c:order val="0"/>
          <c:tx>
            <c:strRef>
              <c:f>'Zdroje pro Word'!$C$235</c:f>
              <c:strCache>
                <c:ptCount val="1"/>
                <c:pt idx="0">
                  <c:v>Dopad na HDP (rozdíl oproti základně)</c:v>
                </c:pt>
              </c:strCache>
            </c:strRef>
          </c:tx>
          <c:spPr>
            <a:ln w="28575">
              <a:solidFill>
                <a:schemeClr val="tx2">
                  <a:lumMod val="40000"/>
                  <a:lumOff val="60000"/>
                </a:schemeClr>
              </a:solidFill>
            </a:ln>
          </c:spPr>
          <c:marker>
            <c:symbol val="none"/>
          </c:marker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Word'!$F$236:$W$236</c:f>
              <c:numCache>
                <c:formatCode>General</c:formatCode>
                <c:ptCount val="18"/>
                <c:pt idx="0">
                  <c:v>-3.2449999999999997E-4</c:v>
                </c:pt>
                <c:pt idx="1">
                  <c:v>-5.5919999999999993E-4</c:v>
                </c:pt>
                <c:pt idx="2">
                  <c:v>5.7017999999999999E-3</c:v>
                </c:pt>
                <c:pt idx="3">
                  <c:v>6.8433000000000001E-3</c:v>
                </c:pt>
                <c:pt idx="4">
                  <c:v>8.2538000000000004E-3</c:v>
                </c:pt>
                <c:pt idx="5">
                  <c:v>9.3413999999999997E-3</c:v>
                </c:pt>
                <c:pt idx="6">
                  <c:v>1.12636E-2</c:v>
                </c:pt>
                <c:pt idx="7">
                  <c:v>1.4054500000000001E-2</c:v>
                </c:pt>
                <c:pt idx="8">
                  <c:v>2.21955E-2</c:v>
                </c:pt>
                <c:pt idx="9">
                  <c:v>1.7365100000000001E-2</c:v>
                </c:pt>
                <c:pt idx="10" formatCode="#,##0.000000">
                  <c:v>1.64452E-2</c:v>
                </c:pt>
                <c:pt idx="11" formatCode="#,##0.000000">
                  <c:v>1.6403000000000001E-2</c:v>
                </c:pt>
                <c:pt idx="12" formatCode="#,##0.000000">
                  <c:v>1.5789399999999999E-2</c:v>
                </c:pt>
                <c:pt idx="13" formatCode="#,##0.000000">
                  <c:v>1.50569E-2</c:v>
                </c:pt>
                <c:pt idx="14" formatCode="#,##0.000000">
                  <c:v>1.4294400000000001E-2</c:v>
                </c:pt>
                <c:pt idx="15" formatCode="#,##0.000000">
                  <c:v>1.35479E-2</c:v>
                </c:pt>
                <c:pt idx="16" formatCode="#,##0.000000">
                  <c:v>1.28358E-2</c:v>
                </c:pt>
                <c:pt idx="17" formatCode="#,##0.000000">
                  <c:v>1.2162299999999999E-2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4D-4E00-88F8-CAB9FEB151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528640"/>
        <c:axId val="136530176"/>
      </c:lineChart>
      <c:catAx>
        <c:axId val="136528640"/>
        <c:scaling>
          <c:orientation val="minMax"/>
        </c:scaling>
        <c:delete val="0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in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cs-CZ"/>
          </a:p>
        </c:txPr>
        <c:crossAx val="136530176"/>
        <c:crosses val="autoZero"/>
        <c:auto val="1"/>
        <c:lblAlgn val="ctr"/>
        <c:lblOffset val="100"/>
        <c:noMultiLvlLbl val="0"/>
      </c:catAx>
      <c:valAx>
        <c:axId val="136530176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652864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3.6281710716096788E-2"/>
          <c:w val="0.8515518050122276"/>
          <c:h val="0.8063371462483852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'Zdroje pro Word'!$C$215</c:f>
              <c:strCache>
                <c:ptCount val="1"/>
                <c:pt idx="0">
                  <c:v>Poměr finančních prostředků k HDP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val>
            <c:numRef>
              <c:f>'Zdroje pro Word'!$P$218:$Y$218</c:f>
              <c:numCache>
                <c:formatCode>#,##0.000</c:formatCode>
                <c:ptCount val="10"/>
                <c:pt idx="0">
                  <c:v>2.0832698587048262E-5</c:v>
                </c:pt>
                <c:pt idx="1">
                  <c:v>1.3318807435145402E-4</c:v>
                </c:pt>
                <c:pt idx="2">
                  <c:v>1.2860927533496769E-3</c:v>
                </c:pt>
                <c:pt idx="3">
                  <c:v>2.9246465849468413E-3</c:v>
                </c:pt>
                <c:pt idx="4">
                  <c:v>4.0454902173870204E-3</c:v>
                </c:pt>
                <c:pt idx="5">
                  <c:v>4.4163460161792375E-3</c:v>
                </c:pt>
                <c:pt idx="6">
                  <c:v>4.3037462066100891E-3</c:v>
                </c:pt>
                <c:pt idx="7">
                  <c:v>4.0360503338799205E-3</c:v>
                </c:pt>
                <c:pt idx="8">
                  <c:v>3.0362660653906279E-3</c:v>
                </c:pt>
                <c:pt idx="9">
                  <c:v>2.4353940490643711E-3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9F-4C14-9EC9-6FE288216F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6555904"/>
        <c:axId val="136569984"/>
      </c:barChart>
      <c:lineChart>
        <c:grouping val="standard"/>
        <c:varyColors val="0"/>
        <c:ser>
          <c:idx val="0"/>
          <c:order val="0"/>
          <c:tx>
            <c:strRef>
              <c:f>'Zdroje pro Word'!$C$235</c:f>
              <c:strCache>
                <c:ptCount val="1"/>
                <c:pt idx="0">
                  <c:v>Dopad na HDP (rozdíl oproti základně)</c:v>
                </c:pt>
              </c:strCache>
            </c:strRef>
          </c:tx>
          <c:spPr>
            <a:ln w="28575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Word'!$F$237:$W$237</c:f>
              <c:numCache>
                <c:formatCode>General</c:formatCode>
                <c:ptCount val="18"/>
                <c:pt idx="0">
                  <c:v>9.520000000000001E-5</c:v>
                </c:pt>
                <c:pt idx="1">
                  <c:v>-8.7429999999999995E-4</c:v>
                </c:pt>
                <c:pt idx="2">
                  <c:v>-1.4369999999999999E-3</c:v>
                </c:pt>
                <c:pt idx="3">
                  <c:v>-1.441E-3</c:v>
                </c:pt>
                <c:pt idx="4">
                  <c:v>-7.3760000000000004E-4</c:v>
                </c:pt>
                <c:pt idx="5">
                  <c:v>6.7080000000000004E-4</c:v>
                </c:pt>
                <c:pt idx="6">
                  <c:v>2.6621000000000001E-3</c:v>
                </c:pt>
                <c:pt idx="7">
                  <c:v>5.1143999999999998E-3</c:v>
                </c:pt>
                <c:pt idx="8">
                  <c:v>7.8355000000000005E-3</c:v>
                </c:pt>
                <c:pt idx="9">
                  <c:v>1.0524E-2</c:v>
                </c:pt>
                <c:pt idx="10" formatCode="#,##0.0000000">
                  <c:v>1.24428E-2</c:v>
                </c:pt>
                <c:pt idx="11" formatCode="#,##0.0000000">
                  <c:v>1.3666299999999999E-2</c:v>
                </c:pt>
                <c:pt idx="12" formatCode="#,##0.0000000">
                  <c:v>1.4467300000000001E-2</c:v>
                </c:pt>
                <c:pt idx="13" formatCode="#,##0.0000000">
                  <c:v>1.50125E-2</c:v>
                </c:pt>
                <c:pt idx="14" formatCode="#,##0.000000">
                  <c:v>1.5455399999999999E-2</c:v>
                </c:pt>
                <c:pt idx="15" formatCode="#,##0.000000">
                  <c:v>1.5841400000000002E-2</c:v>
                </c:pt>
                <c:pt idx="16" formatCode="#,##0.000000">
                  <c:v>1.6113599999999999E-2</c:v>
                </c:pt>
                <c:pt idx="17" formatCode="#,##0.000000">
                  <c:v>1.60737E-2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9F-4C14-9EC9-6FE288216F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555904"/>
        <c:axId val="136569984"/>
      </c:lineChart>
      <c:catAx>
        <c:axId val="136555904"/>
        <c:scaling>
          <c:orientation val="minMax"/>
        </c:scaling>
        <c:delete val="0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in"/>
        <c:minorTickMark val="none"/>
        <c:tickLblPos val="low"/>
        <c:crossAx val="136569984"/>
        <c:crosses val="autoZero"/>
        <c:auto val="1"/>
        <c:lblAlgn val="ctr"/>
        <c:lblOffset val="100"/>
        <c:noMultiLvlLbl val="0"/>
      </c:catAx>
      <c:valAx>
        <c:axId val="13656998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655590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100"/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7866142113282"/>
          <c:y val="3.6281116188283516E-2"/>
          <c:w val="0.8515518050122276"/>
          <c:h val="0.80633702677576113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'Zdroje pro Word'!$C$215</c:f>
              <c:strCache>
                <c:ptCount val="1"/>
                <c:pt idx="0">
                  <c:v>Poměr finančních prostředků k HDP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val>
            <c:numRef>
              <c:f>'Zdroje pro Word'!$P$220:$Y$220</c:f>
              <c:numCache>
                <c:formatCode>#,##0.000</c:formatCode>
                <c:ptCount val="10"/>
                <c:pt idx="0">
                  <c:v>0</c:v>
                </c:pt>
                <c:pt idx="1">
                  <c:v>2.8945628060494523E-5</c:v>
                </c:pt>
                <c:pt idx="2">
                  <c:v>3.2704731266770977E-4</c:v>
                </c:pt>
                <c:pt idx="3">
                  <c:v>1.037121767500235E-3</c:v>
                </c:pt>
                <c:pt idx="4">
                  <c:v>3.7544318970295569E-3</c:v>
                </c:pt>
                <c:pt idx="5">
                  <c:v>3.7779148237682861E-3</c:v>
                </c:pt>
                <c:pt idx="6">
                  <c:v>3.8270978513212151E-3</c:v>
                </c:pt>
                <c:pt idx="7">
                  <c:v>3.8861715962420895E-3</c:v>
                </c:pt>
                <c:pt idx="8">
                  <c:v>4.2017531709818536E-3</c:v>
                </c:pt>
                <c:pt idx="9">
                  <c:v>4.9951636953408734E-4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98-427D-8ED1-D2889D9C0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5221248"/>
        <c:axId val="135222784"/>
      </c:barChart>
      <c:lineChart>
        <c:grouping val="standard"/>
        <c:varyColors val="0"/>
        <c:ser>
          <c:idx val="0"/>
          <c:order val="0"/>
          <c:tx>
            <c:strRef>
              <c:f>'Zdroje pro Word'!$C$235</c:f>
              <c:strCache>
                <c:ptCount val="1"/>
                <c:pt idx="0">
                  <c:v>Dopad na HDP (rozdíl oproti základně)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'Zdroje pro Word'!$F$235:$W$235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'Zdroje pro Word'!$F$238:$W$238</c:f>
              <c:numCache>
                <c:formatCode>General</c:formatCode>
                <c:ptCount val="18"/>
                <c:pt idx="0">
                  <c:v>-7.0699999999999997E-5</c:v>
                </c:pt>
                <c:pt idx="1">
                  <c:v>-4.8230000000000001E-4</c:v>
                </c:pt>
                <c:pt idx="2">
                  <c:v>-4.9820000000000008E-4</c:v>
                </c:pt>
                <c:pt idx="3">
                  <c:v>-3.213E-4</c:v>
                </c:pt>
                <c:pt idx="4">
                  <c:v>-6.4900000000000005E-5</c:v>
                </c:pt>
                <c:pt idx="5">
                  <c:v>2.128E-4</c:v>
                </c:pt>
                <c:pt idx="6">
                  <c:v>4.908E-4</c:v>
                </c:pt>
                <c:pt idx="7">
                  <c:v>7.7119999999999999E-4</c:v>
                </c:pt>
                <c:pt idx="8">
                  <c:v>1.0831E-3</c:v>
                </c:pt>
                <c:pt idx="9">
                  <c:v>1.3607000000000001E-3</c:v>
                </c:pt>
                <c:pt idx="10">
                  <c:v>1.6144E-3</c:v>
                </c:pt>
                <c:pt idx="11">
                  <c:v>1.8576999999999999E-3</c:v>
                </c:pt>
                <c:pt idx="12">
                  <c:v>2.0828999999999999E-3</c:v>
                </c:pt>
                <c:pt idx="13">
                  <c:v>2.2883000000000001E-3</c:v>
                </c:pt>
                <c:pt idx="14">
                  <c:v>2.4748999999999999E-3</c:v>
                </c:pt>
                <c:pt idx="15">
                  <c:v>2.6441999999999998E-3</c:v>
                </c:pt>
                <c:pt idx="16">
                  <c:v>2.7977999999999996E-3</c:v>
                </c:pt>
                <c:pt idx="17">
                  <c:v>2.9376000000000003E-3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F98-427D-8ED1-D2889D9C0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221248"/>
        <c:axId val="135222784"/>
      </c:lineChart>
      <c:catAx>
        <c:axId val="135221248"/>
        <c:scaling>
          <c:orientation val="minMax"/>
        </c:scaling>
        <c:delete val="0"/>
        <c:axPos val="b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in"/>
        <c:minorTickMark val="none"/>
        <c:tickLblPos val="low"/>
        <c:crossAx val="135222784"/>
        <c:crosses val="autoZero"/>
        <c:auto val="1"/>
        <c:lblAlgn val="ctr"/>
        <c:lblOffset val="100"/>
        <c:noMultiLvlLbl val="0"/>
      </c:catAx>
      <c:valAx>
        <c:axId val="13522278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.0%" sourceLinked="0"/>
        <c:majorTickMark val="none"/>
        <c:minorTickMark val="none"/>
        <c:tickLblPos val="nextTo"/>
        <c:spPr>
          <a:ln w="9525">
            <a:noFill/>
          </a:ln>
        </c:spPr>
        <c:crossAx val="13522124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0FCD8-FFC8-4623-8418-49A4D40140E1}" type="datetimeFigureOut">
              <a:rPr lang="cs-CZ" smtClean="0"/>
              <a:t>27.09.2018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 smtClean="0"/>
              <a:t>Úřad vlády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D2C0A-C209-4F11-8D21-71AAF6377B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30142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27EF8-22C9-439C-957C-CA8BF4D16CC1}" type="datetimeFigureOut">
              <a:rPr lang="cs-CZ" smtClean="0"/>
              <a:t>27.09.2018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 smtClean="0"/>
              <a:t>Úřad vlády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AB879-5C37-4827-A36D-79E88368D8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951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4506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arenR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arenR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11789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arenR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arenR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45914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742D5-7974-4449-B713-124A02C3E53F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89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9A7B7-0F08-4612-9F8E-1EF41058B1C3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88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D5D5E-4A14-4C73-A2B3-4BD8AF73249F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8592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75088" y="4624630"/>
            <a:ext cx="64008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675088" y="879042"/>
            <a:ext cx="334880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 smtClean="0"/>
              <a:t>MINISTERSTVO PRO MÍSTNÍ ROZVOJ </a:t>
            </a:r>
            <a:r>
              <a:rPr lang="cs-CZ" sz="1350" b="1" dirty="0" smtClean="0"/>
              <a:t/>
            </a:r>
            <a:br>
              <a:rPr lang="cs-CZ" sz="1350" b="1" dirty="0" smtClean="0"/>
            </a:br>
            <a:r>
              <a:rPr lang="cs-CZ" sz="1500" b="1" dirty="0" smtClean="0"/>
              <a:t>Národní orgán pro koordinaci</a:t>
            </a:r>
            <a:endParaRPr lang="cs-CZ" sz="15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675088" y="2109699"/>
            <a:ext cx="82296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5088" y="5327626"/>
            <a:ext cx="3456834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5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00396" y="0"/>
            <a:ext cx="3443605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97596" y="5820258"/>
            <a:ext cx="3348808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96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8918" y="6166210"/>
            <a:ext cx="2989825" cy="67181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9"/>
            <a:ext cx="8229600" cy="90376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buFont typeface="Arial" pitchFamily="34" charset="0"/>
              <a:buChar char="»"/>
              <a:defRPr sz="27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168"/>
            <a:ext cx="9157591" cy="100946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3113648" y="6173223"/>
            <a:ext cx="6030352" cy="684777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3829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12996" y="215278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50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270" y="3499331"/>
            <a:ext cx="6070120" cy="66983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8918" y="6166210"/>
            <a:ext cx="2989825" cy="671810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3113648" y="6173223"/>
            <a:ext cx="6030352" cy="68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22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9"/>
            <a:ext cx="8229600" cy="90376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168"/>
            <a:ext cx="9157591" cy="100946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466786" y="1530375"/>
            <a:ext cx="8210428" cy="4290319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8918" y="6166210"/>
            <a:ext cx="2989825" cy="671810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3113648" y="6173223"/>
            <a:ext cx="6030352" cy="68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8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74639"/>
            <a:ext cx="8229600" cy="90376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168"/>
            <a:ext cx="9157591" cy="100946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466786" y="1600149"/>
            <a:ext cx="8264013" cy="422054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8918" y="6166210"/>
            <a:ext cx="2989825" cy="671810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3113648" y="6173223"/>
            <a:ext cx="6030352" cy="68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4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85231" y="4694959"/>
            <a:ext cx="6373538" cy="984636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100" baseline="0">
                <a:solidFill>
                  <a:srgbClr val="034EA2"/>
                </a:solidFill>
              </a:defRPr>
            </a:lvl1pPr>
            <a:lvl2pPr marL="461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790678" y="2724284"/>
            <a:ext cx="7562234" cy="119703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4051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00396" y="0"/>
            <a:ext cx="3443605" cy="448396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97596" y="5820258"/>
            <a:ext cx="3348808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8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C091-1CB0-4EA5-A84A-5C3BBCF707CA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66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63201-093C-4811-B67C-AE7FABE9117D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634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B512-7FF1-46D4-9EFE-2E71C0D429E1}" type="datetime1">
              <a:rPr lang="cs-CZ" smtClean="0"/>
              <a:t>27.09.2018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5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D197-1150-421B-899B-C8A418E80BDF}" type="datetime1">
              <a:rPr lang="cs-CZ" smtClean="0"/>
              <a:t>27.09.2018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8826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73CD-96ED-49EA-A12E-406990F3CDF9}" type="datetime1">
              <a:rPr lang="cs-CZ" smtClean="0"/>
              <a:t>27.09.2018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42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A26-CDD2-42DE-A029-0657EC429CF9}" type="datetime1">
              <a:rPr lang="cs-CZ" smtClean="0"/>
              <a:t>27.09.2018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881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A4A57-0EE0-4A17-8E07-1F2AA39A0A6C}" type="datetime1">
              <a:rPr lang="cs-CZ" smtClean="0"/>
              <a:t>27.09.2018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018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3FB2-3B1D-44E9-850F-C8AB452AC44D}" type="datetime1">
              <a:rPr lang="cs-CZ" smtClean="0"/>
              <a:t>27.09.2018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491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3FBC0-44B8-44EC-BE8F-24E4F198487B}" type="datetime1">
              <a:rPr lang="cs-CZ" smtClean="0"/>
              <a:t>27.09.2018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Úřad vlády České republiky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221E6-7287-4BBC-A411-03BA362989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7720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70482" y="5749927"/>
            <a:ext cx="2133600" cy="365125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306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922249" rtl="0" eaLnBrk="1" latinLnBrk="0" hangingPunct="1">
        <a:spcBef>
          <a:spcPct val="0"/>
        </a:spcBef>
        <a:buNone/>
        <a:defRPr sz="44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843" indent="-345843" algn="l" defTabSz="922249" rtl="0" eaLnBrk="1" latinLnBrk="0" hangingPunct="1">
        <a:spcBef>
          <a:spcPct val="20000"/>
        </a:spcBef>
        <a:buFont typeface="Arial" pitchFamily="34" charset="0"/>
        <a:buChar char="•"/>
        <a:defRPr sz="3225" kern="1200">
          <a:solidFill>
            <a:schemeClr val="tx1"/>
          </a:solidFill>
          <a:latin typeface="+mn-lt"/>
          <a:ea typeface="+mn-ea"/>
          <a:cs typeface="+mn-cs"/>
        </a:defRPr>
      </a:lvl1pPr>
      <a:lvl2pPr marL="749328" indent="-288203" algn="l" defTabSz="922249" rtl="0" eaLnBrk="1" latinLnBrk="0" hangingPunct="1">
        <a:spcBef>
          <a:spcPct val="20000"/>
        </a:spcBef>
        <a:buFont typeface="Arial" pitchFamily="34" charset="0"/>
        <a:buChar char="–"/>
        <a:defRPr sz="2850" kern="1200">
          <a:solidFill>
            <a:schemeClr val="tx1"/>
          </a:solidFill>
          <a:latin typeface="+mn-lt"/>
          <a:ea typeface="+mn-ea"/>
          <a:cs typeface="+mn-cs"/>
        </a:defRPr>
      </a:lvl2pPr>
      <a:lvl3pPr marL="1152812" indent="-230563" algn="l" defTabSz="92224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3937" indent="-230563" algn="l" defTabSz="922249" rtl="0" eaLnBrk="1" latinLnBrk="0" hangingPunct="1">
        <a:spcBef>
          <a:spcPct val="20000"/>
        </a:spcBef>
        <a:buFont typeface="Arial" pitchFamily="34" charset="0"/>
        <a:buChar char="–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75062" indent="-230563" algn="l" defTabSz="922249" rtl="0" eaLnBrk="1" latinLnBrk="0" hangingPunct="1">
        <a:spcBef>
          <a:spcPct val="20000"/>
        </a:spcBef>
        <a:buFont typeface="Arial" pitchFamily="34" charset="0"/>
        <a:buChar char="»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36186" indent="-230563" algn="l" defTabSz="922249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97311" indent="-230563" algn="l" defTabSz="922249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58436" indent="-230563" algn="l" defTabSz="922249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919561" indent="-230563" algn="l" defTabSz="922249" rtl="0" eaLnBrk="1" latinLnBrk="0" hangingPunct="1">
        <a:spcBef>
          <a:spcPct val="20000"/>
        </a:spcBef>
        <a:buFont typeface="Arial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1125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2249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3374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4499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5624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66749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27874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88999" algn="l" defTabSz="9222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3000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Jan Bittner</a:t>
            </a:r>
            <a:r>
              <a:rPr lang="cs-CZ" sz="2700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2700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2700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 </a:t>
            </a:r>
            <a:r>
              <a:rPr lang="cs-CZ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analytik, Úřad vlády České republiky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75088" y="2109698"/>
            <a:ext cx="8229600" cy="1823357"/>
          </a:xfrm>
        </p:spPr>
        <p:txBody>
          <a:bodyPr>
            <a:normAutofit/>
          </a:bodyPr>
          <a:lstStyle/>
          <a:p>
            <a: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Dopad </a:t>
            </a:r>
            <a:r>
              <a:rPr lang="cs-CZ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ESI fondů na hospodářství ČR</a:t>
            </a:r>
            <a:r>
              <a:rPr lang="cs-CZ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: </a:t>
            </a:r>
            <a: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simulace </a:t>
            </a:r>
            <a:r>
              <a:rPr lang="cs-CZ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modelů QUEST III a RHOMOLO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3. 10. </a:t>
            </a:r>
            <a:r>
              <a:rPr lang="cs-CZ" dirty="0" smtClean="0"/>
              <a:t>2018</a:t>
            </a:r>
            <a:r>
              <a:rPr lang="cs-CZ" smtClean="0"/>
              <a:t>, MMR,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01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 QUEST III R</a:t>
            </a:r>
            <a:r>
              <a:rPr lang="en-US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461664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Model QUEST III je ústředním strukturálním makroekonomickým modelem Evropské </a:t>
            </a:r>
            <a:r>
              <a:rPr lang="cs-CZ" sz="2000" dirty="0" smtClean="0">
                <a:latin typeface="Calibri Light" panose="020F0302020204030204" pitchFamily="34" charset="0"/>
              </a:rPr>
              <a:t>komise (DG ECFIN). 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Model </a:t>
            </a:r>
            <a:r>
              <a:rPr lang="cs-CZ" sz="2000" dirty="0">
                <a:latin typeface="Calibri Light" panose="020F0302020204030204" pitchFamily="34" charset="0"/>
              </a:rPr>
              <a:t>je pravidelně využíván pro analýzu hospodářský politik a opatření, jako jsou např. doporučení ohledně fiskální či monetární </a:t>
            </a:r>
            <a:r>
              <a:rPr lang="cs-CZ" sz="2000" dirty="0" smtClean="0">
                <a:latin typeface="Calibri Light" panose="020F0302020204030204" pitchFamily="34" charset="0"/>
              </a:rPr>
              <a:t>politiky.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Model QUEST III patří do rodiny nových keynesiánských dynamických modelů všeobecné </a:t>
            </a:r>
            <a:r>
              <a:rPr lang="cs-CZ" sz="2000" dirty="0" smtClean="0">
                <a:latin typeface="Calibri Light" panose="020F0302020204030204" pitchFamily="34" charset="0"/>
              </a:rPr>
              <a:t>rovnováhy.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Model se skládá z několika </a:t>
            </a:r>
            <a:r>
              <a:rPr lang="cs-CZ" sz="2000" dirty="0" smtClean="0">
                <a:latin typeface="Calibri Light" panose="020F0302020204030204" pitchFamily="34" charset="0"/>
              </a:rPr>
              <a:t>bloků (</a:t>
            </a:r>
            <a:r>
              <a:rPr lang="cs-CZ" sz="2000" dirty="0">
                <a:latin typeface="Calibri Light" panose="020F0302020204030204" pitchFamily="34" charset="0"/>
              </a:rPr>
              <a:t>jako jsou domácnosti, výrobní sektor, fiskální autorita apod.). Jednotlivé bloky modelu jsou propojeny, a tudíž model popisuje souhrnnou dynamiku systému, kdy změna v jedné části ekonomiky se projeví v ekonomice jako celku skrz interakce mezi jednotlivými bloky</a:t>
            </a:r>
            <a:r>
              <a:rPr lang="cs-CZ" sz="2000" dirty="0" smtClean="0">
                <a:latin typeface="Calibri Light" panose="020F0302020204030204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Model QUEST </a:t>
            </a:r>
            <a:r>
              <a:rPr lang="cs-CZ" sz="2000" dirty="0">
                <a:latin typeface="Calibri Light" panose="020F0302020204030204" pitchFamily="34" charset="0"/>
              </a:rPr>
              <a:t>III </a:t>
            </a:r>
            <a:r>
              <a:rPr lang="cs-CZ" sz="2000" dirty="0" smtClean="0">
                <a:latin typeface="Calibri Light" panose="020F0302020204030204" pitchFamily="34" charset="0"/>
              </a:rPr>
              <a:t>R&amp;D rozšiřuje základní model o sektor výzkumu a vývoje, který se stará od </a:t>
            </a:r>
            <a:r>
              <a:rPr lang="cs-CZ" sz="2000" dirty="0" err="1" smtClean="0">
                <a:latin typeface="Calibri Light" panose="020F0302020204030204" pitchFamily="34" charset="0"/>
              </a:rPr>
              <a:t>semi</a:t>
            </a:r>
            <a:r>
              <a:rPr lang="cs-CZ" sz="2000" dirty="0" smtClean="0">
                <a:latin typeface="Calibri Light" panose="020F0302020204030204" pitchFamily="34" charset="0"/>
              </a:rPr>
              <a:t>-endogenní růst.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Model použitý v této analýze je redukovaná forma modelu EK: ČR, EU a zbytek světa.</a:t>
            </a:r>
            <a:endParaRPr lang="cs-CZ" sz="2000" dirty="0">
              <a:latin typeface="Calibri Light" panose="020F0302020204030204" pitchFamily="34" charset="0"/>
            </a:endParaRP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45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 QUEST III R</a:t>
            </a:r>
            <a:r>
              <a:rPr lang="en-US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84" y="905807"/>
            <a:ext cx="7182508" cy="529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Evropská komise (2016)</a:t>
            </a:r>
            <a:endParaRPr lang="cs-CZ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Okruhy intervencí v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Rozdělení finančních prostředků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dle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okruhů intervencí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Finanční prostředky z ESI fondů jsou rozděleny dle metodologie EK do pěti kategorií: infrastruktura, lidské zdroje, výzkum a vývoj, soukromý sektor, technická pomoc.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Finance: infrastruktura (59 %), soukromý sektor (15 %), lidské zdroje (13 %), výzkum a vývoj (10 %), technická pomoc (3 %).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MF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1024011F-43B1-4757-A5FE-6AF80AE1AB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6616015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0424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Modelování okruhů intervencí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4797152"/>
            <a:ext cx="806489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Následována metodologie EK (DG ECFIN)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endParaRPr lang="cs-CZ" sz="2000" dirty="0" smtClean="0">
              <a:latin typeface="Calibri Light" panose="020F0302020204030204" pitchFamily="34" charset="0"/>
            </a:endParaRP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316075"/>
              </p:ext>
            </p:extLst>
          </p:nvPr>
        </p:nvGraphicFramePr>
        <p:xfrm>
          <a:off x="563277" y="1052736"/>
          <a:ext cx="8041172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2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89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09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Okruh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Modelování šoku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09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(a) Infrastruktura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Dočasný nárůst vládních investic.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79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(b) Lidské zdroje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Trvalé zvýšení efektivity práce a dočasné snížení počtu pracovní síly (středně a vysoce kvalifikované pracovní síly).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89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(c) R&amp;D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Trvalé snížení fixních nákladů a rizikové prémie v R&amp;D sektoru.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09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(d) Soukromý sektor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Dočasné snížení fixních nákladů v sektoru výroby zboží.</a:t>
                      </a:r>
                      <a:endParaRPr lang="cs-CZ" sz="20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094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(e) Technická pomoc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Dočasný nárůst ve vládní spotřebě.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46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Dopad ESI fondů na HDP (rozdíl oproti základně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) 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K </a:t>
            </a:r>
            <a:r>
              <a:rPr lang="cs-CZ" sz="1800" dirty="0">
                <a:latin typeface="Calibri Light" panose="020F0302020204030204" pitchFamily="34" charset="0"/>
              </a:rPr>
              <a:t>vývoji HDP nejvíce </a:t>
            </a:r>
            <a:r>
              <a:rPr lang="cs-CZ" sz="1800" dirty="0" smtClean="0">
                <a:latin typeface="Calibri Light" panose="020F0302020204030204" pitchFamily="34" charset="0"/>
              </a:rPr>
              <a:t>přispěly </a:t>
            </a:r>
            <a:r>
              <a:rPr lang="cs-CZ" sz="1800" dirty="0">
                <a:latin typeface="Calibri Light" panose="020F0302020204030204" pitchFamily="34" charset="0"/>
              </a:rPr>
              <a:t>investice do infrastruktury, následované investicemi do lidského kapitálu, soukromého sektoru, výzkumu </a:t>
            </a:r>
            <a:r>
              <a:rPr lang="cs-CZ" sz="1800" dirty="0" smtClean="0">
                <a:latin typeface="Calibri Light" panose="020F0302020204030204" pitchFamily="34" charset="0"/>
              </a:rPr>
              <a:t>a </a:t>
            </a:r>
            <a:r>
              <a:rPr lang="cs-CZ" sz="1800" dirty="0">
                <a:latin typeface="Calibri Light" panose="020F0302020204030204" pitchFamily="34" charset="0"/>
              </a:rPr>
              <a:t>konečně technické pomoci. </a:t>
            </a:r>
            <a:endParaRPr lang="cs-CZ" sz="1800" dirty="0" smtClean="0"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Největší </a:t>
            </a:r>
            <a:r>
              <a:rPr lang="cs-CZ" sz="1800" dirty="0">
                <a:latin typeface="Calibri Light" panose="020F0302020204030204" pitchFamily="34" charset="0"/>
              </a:rPr>
              <a:t>dopad na HDP je zaznamenán v roce 2015, kdy rozdíl oproti základně činí 3,5 </a:t>
            </a:r>
            <a:r>
              <a:rPr lang="cs-CZ" sz="1800" dirty="0" smtClean="0">
                <a:latin typeface="Calibri Light" panose="020F0302020204030204" pitchFamily="34" charset="0"/>
              </a:rPr>
              <a:t>%. Po roce 2016 přetrvávají dlouhodobé strukturální efekty.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QUEST </a:t>
            </a:r>
            <a:r>
              <a:rPr lang="cs-CZ" dirty="0">
                <a:latin typeface="Calibri Light" panose="020F0302020204030204" pitchFamily="34" charset="0"/>
              </a:rPr>
              <a:t>III </a:t>
            </a:r>
            <a:r>
              <a:rPr lang="cs-CZ" dirty="0" smtClean="0">
                <a:latin typeface="Calibri Light" panose="020F0302020204030204" pitchFamily="34" charset="0"/>
              </a:rPr>
              <a:t>R&amp;D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E6A6BC7F-E0BA-404A-B19A-435F757870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7506177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267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213982"/>
            <a:ext cx="6408712" cy="369332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QUEST </a:t>
            </a:r>
            <a:r>
              <a:rPr lang="cs-CZ" dirty="0">
                <a:latin typeface="Calibri Light" panose="020F0302020204030204" pitchFamily="34" charset="0"/>
              </a:rPr>
              <a:t>III </a:t>
            </a:r>
            <a:r>
              <a:rPr lang="cs-CZ" dirty="0" smtClean="0">
                <a:latin typeface="Calibri Light" panose="020F0302020204030204" pitchFamily="34" charset="0"/>
              </a:rPr>
              <a:t>R&amp;D </a:t>
            </a:r>
          </a:p>
          <a:p>
            <a:pPr algn="l"/>
            <a:r>
              <a:rPr lang="cs-CZ" dirty="0" smtClean="0">
                <a:latin typeface="Calibri Light" panose="020F0302020204030204" pitchFamily="34" charset="0"/>
              </a:rPr>
              <a:t>Pozn.: Sloupce – ESI fondy jako poměr HDP, čára – dopad na HDP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1A510C7F-4E9D-4972-BE68-FB6B043EF3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1366104"/>
              </p:ext>
            </p:extLst>
          </p:nvPr>
        </p:nvGraphicFramePr>
        <p:xfrm>
          <a:off x="683568" y="2132856"/>
          <a:ext cx="37444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Graf 19">
            <a:extLst>
              <a:ext uri="{FF2B5EF4-FFF2-40B4-BE49-F238E27FC236}">
                <a16:creationId xmlns:a16="http://schemas.microsoft.com/office/drawing/2014/main" id="{39A748EF-2F1A-46EC-844C-592E4498B7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555057"/>
              </p:ext>
            </p:extLst>
          </p:nvPr>
        </p:nvGraphicFramePr>
        <p:xfrm>
          <a:off x="4716016" y="2132856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Infrastruktura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Lidské zdroje</a:t>
            </a: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8309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Infrastruktura: největší dopad v roce 2015, následně pozvolný pokles.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Lidské zdroje: počáteční propad (způsoben snížením pracovní síly), následně však rychlý nárůst a dlouhotrvající efekty.</a:t>
            </a:r>
          </a:p>
        </p:txBody>
      </p:sp>
    </p:spTree>
    <p:extLst>
      <p:ext uri="{BB962C8B-B14F-4D97-AF65-F5344CB8AC3E}">
        <p14:creationId xmlns:p14="http://schemas.microsoft.com/office/powerpoint/2010/main" val="22804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Výzkum a vývoj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Soukromý sektor</a:t>
            </a: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Výzkum a vývoj: krátkodobý pokles, následně však neklesající trend.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Soukromý sektor: pouze okamžité dopady.  Žádné dlouhotrvající přínosy.</a:t>
            </a:r>
          </a:p>
        </p:txBody>
      </p:sp>
      <p:sp>
        <p:nvSpPr>
          <p:cNvPr id="15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213982"/>
            <a:ext cx="6408712" cy="369332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QUEST </a:t>
            </a:r>
            <a:r>
              <a:rPr lang="cs-CZ" dirty="0">
                <a:latin typeface="Calibri Light" panose="020F0302020204030204" pitchFamily="34" charset="0"/>
              </a:rPr>
              <a:t>III </a:t>
            </a:r>
            <a:r>
              <a:rPr lang="cs-CZ" dirty="0" smtClean="0">
                <a:latin typeface="Calibri Light" panose="020F0302020204030204" pitchFamily="34" charset="0"/>
              </a:rPr>
              <a:t>R&amp;D </a:t>
            </a:r>
          </a:p>
          <a:p>
            <a:pPr algn="l"/>
            <a:r>
              <a:rPr lang="cs-CZ" dirty="0" smtClean="0">
                <a:latin typeface="Calibri Light" panose="020F0302020204030204" pitchFamily="34" charset="0"/>
              </a:rPr>
              <a:t>Pozn.: Sloupce – ESI fondy jako poměr HDP, čára – dopad na HDP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id="{5D9ABC90-DAA1-44E8-9404-DBD13E0EE7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8092408"/>
              </p:ext>
            </p:extLst>
          </p:nvPr>
        </p:nvGraphicFramePr>
        <p:xfrm>
          <a:off x="683568" y="2132856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 16">
            <a:extLst>
              <a:ext uri="{FF2B5EF4-FFF2-40B4-BE49-F238E27FC236}">
                <a16:creationId xmlns:a16="http://schemas.microsoft.com/office/drawing/2014/main" id="{64687D51-7D12-4D78-A97A-D8BF047B3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9603799"/>
              </p:ext>
            </p:extLst>
          </p:nvPr>
        </p:nvGraphicFramePr>
        <p:xfrm>
          <a:off x="4716016" y="2132855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845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Technická pomoc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Technická pomoc: zanedbatelné </a:t>
            </a:r>
            <a:r>
              <a:rPr lang="cs-CZ" sz="2000" dirty="0">
                <a:latin typeface="Calibri Light" panose="020F0302020204030204" pitchFamily="34" charset="0"/>
              </a:rPr>
              <a:t>přínosy (nijak překvapující z důvodu zaměření projektů a aktivit spadajících do tohoto okruhu </a:t>
            </a:r>
            <a:r>
              <a:rPr lang="cs-CZ" sz="2000" dirty="0" smtClean="0">
                <a:latin typeface="Calibri Light" panose="020F0302020204030204" pitchFamily="34" charset="0"/>
              </a:rPr>
              <a:t>intervencí).</a:t>
            </a:r>
          </a:p>
        </p:txBody>
      </p:sp>
      <p:sp>
        <p:nvSpPr>
          <p:cNvPr id="15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213982"/>
            <a:ext cx="6408712" cy="369332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QUEST </a:t>
            </a:r>
            <a:r>
              <a:rPr lang="cs-CZ" dirty="0">
                <a:latin typeface="Calibri Light" panose="020F0302020204030204" pitchFamily="34" charset="0"/>
              </a:rPr>
              <a:t>III </a:t>
            </a:r>
            <a:r>
              <a:rPr lang="cs-CZ" dirty="0" smtClean="0">
                <a:latin typeface="Calibri Light" panose="020F0302020204030204" pitchFamily="34" charset="0"/>
              </a:rPr>
              <a:t>R&amp;D </a:t>
            </a:r>
          </a:p>
          <a:p>
            <a:pPr algn="l"/>
            <a:r>
              <a:rPr lang="cs-CZ" dirty="0" smtClean="0">
                <a:latin typeface="Calibri Light" panose="020F0302020204030204" pitchFamily="34" charset="0"/>
              </a:rPr>
              <a:t>Pozn.: Sloupce – ESI fondy jako poměr HDP, čára – dopad na HDP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8" name="Graf 17">
            <a:extLst>
              <a:ext uri="{FF2B5EF4-FFF2-40B4-BE49-F238E27FC236}">
                <a16:creationId xmlns:a16="http://schemas.microsoft.com/office/drawing/2014/main" id="{86DA9838-8E8E-4E8A-83AC-98A0ED000B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3147201"/>
              </p:ext>
            </p:extLst>
          </p:nvPr>
        </p:nvGraphicFramePr>
        <p:xfrm>
          <a:off x="683568" y="2120520"/>
          <a:ext cx="7776864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985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QUEST </a:t>
            </a:r>
            <a:r>
              <a:rPr lang="cs-CZ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III R</a:t>
            </a:r>
            <a:r>
              <a:rPr lang="en-US" sz="3200" b="1" dirty="0">
                <a:solidFill>
                  <a:schemeClr val="tx2"/>
                </a:solidFill>
                <a:latin typeface="Calibri Light" panose="020F0302020204030204" pitchFamily="34" charset="0"/>
              </a:rPr>
              <a:t>&amp;D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Kumulativní multiplikátor.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123110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Kumulativní multiplikátor znázorňuje, kolik Kč HDP bylo vygenerováno 1 Kč </a:t>
            </a:r>
            <a:br>
              <a:rPr lang="cs-CZ" sz="2000" dirty="0" smtClean="0">
                <a:latin typeface="Calibri Light" panose="020F0302020204030204" pitchFamily="34" charset="0"/>
              </a:rPr>
            </a:br>
            <a:r>
              <a:rPr lang="cs-CZ" sz="2000" dirty="0" smtClean="0">
                <a:latin typeface="Calibri Light" panose="020F0302020204030204" pitchFamily="34" charset="0"/>
              </a:rPr>
              <a:t>z EIS fondů (např. hodnota 0,7 udává, že 1 Kč z ESI fondů vygenerovala 0,7 Kč HDP). 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Střednědobý horizont (2016): 0,65; dlouhodobý horizont (2024): 1,78.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QUEST </a:t>
            </a:r>
            <a:r>
              <a:rPr lang="cs-CZ" dirty="0">
                <a:latin typeface="Calibri Light" panose="020F0302020204030204" pitchFamily="34" charset="0"/>
              </a:rPr>
              <a:t>III </a:t>
            </a:r>
            <a:r>
              <a:rPr lang="cs-CZ" dirty="0" smtClean="0">
                <a:latin typeface="Calibri Light" panose="020F0302020204030204" pitchFamily="34" charset="0"/>
              </a:rPr>
              <a:t>R&amp;D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5690FFCD-3396-4E11-A998-86A1637A20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316141"/>
              </p:ext>
            </p:extLst>
          </p:nvPr>
        </p:nvGraphicFramePr>
        <p:xfrm>
          <a:off x="756000" y="1556791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371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Modelování okruhů intervencí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4797152"/>
            <a:ext cx="806489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Hlavní přínosy ve střednědobém a dlouhodobém horizontu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Investice </a:t>
            </a:r>
            <a:r>
              <a:rPr lang="cs-CZ" sz="2000" dirty="0">
                <a:latin typeface="Calibri Light" panose="020F0302020204030204" pitchFamily="34" charset="0"/>
              </a:rPr>
              <a:t>do lidských zdrojů přináší dlouhodobě největší </a:t>
            </a:r>
            <a:r>
              <a:rPr lang="cs-CZ" sz="2000" dirty="0" smtClean="0">
                <a:latin typeface="Calibri Light" panose="020F0302020204030204" pitchFamily="34" charset="0"/>
              </a:rPr>
              <a:t>přínosy</a:t>
            </a: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263950"/>
              </p:ext>
            </p:extLst>
          </p:nvPr>
        </p:nvGraphicFramePr>
        <p:xfrm>
          <a:off x="539552" y="1556792"/>
          <a:ext cx="8109474" cy="280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9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Okruh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b="1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2012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b="1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2016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b="1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2020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b="1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2024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(a) Infrastruktura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0,4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0,7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1,2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1,6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(b) Lidské zdroje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-0,3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0,8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2,7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4,8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(c) R&amp;D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-0,1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0,0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0,4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0,9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(d) Soukromý sektor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0,9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0,8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0,9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0490" indent="-110490"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0,9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(e) Technická pomoc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94086" marR="94086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0,1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0,0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0,0</a:t>
                      </a:r>
                      <a:endParaRPr lang="cs-CZ" sz="240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800" dirty="0">
                          <a:solidFill>
                            <a:srgbClr val="0D0D0D"/>
                          </a:solidFill>
                          <a:effectLst/>
                          <a:latin typeface="Calibri Light"/>
                          <a:ea typeface="Calibri"/>
                          <a:cs typeface="Times New Roman"/>
                        </a:rPr>
                        <a:t>0,0</a:t>
                      </a:r>
                      <a:endParaRPr lang="cs-CZ" sz="2400" dirty="0">
                        <a:solidFill>
                          <a:srgbClr val="0D0D0D"/>
                        </a:solidFill>
                        <a:effectLst/>
                        <a:latin typeface="Calibri Ligh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508168" y="5898266"/>
            <a:ext cx="27542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Zdroj: Model QUEST III R&amp;D, vlastní propočty</a:t>
            </a:r>
          </a:p>
        </p:txBody>
      </p:sp>
    </p:spTree>
    <p:extLst>
      <p:ext uri="{BB962C8B-B14F-4D97-AF65-F5344CB8AC3E}">
        <p14:creationId xmlns:p14="http://schemas.microsoft.com/office/powerpoint/2010/main" val="27328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6672"/>
            <a:ext cx="1037590" cy="1094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 descr="Macintosh HD:Users:aleschmelar:Desktop:Dropbox:Screenshots:Screenshot 2014-02-23 15.30.39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921" y="476672"/>
            <a:ext cx="167447" cy="51980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567163" y="2132856"/>
            <a:ext cx="7149758" cy="3888432"/>
          </a:xfrm>
        </p:spPr>
        <p:txBody>
          <a:bodyPr>
            <a:noAutofit/>
          </a:bodyPr>
          <a:lstStyle/>
          <a:p>
            <a:pPr algn="r">
              <a:lnSpc>
                <a:spcPct val="115000"/>
              </a:lnSpc>
              <a:spcAft>
                <a:spcPts val="600"/>
              </a:spcAft>
            </a:pPr>
            <a:r>
              <a:rPr lang="cs-CZ" sz="28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Jan Bittner</a:t>
            </a:r>
            <a:r>
              <a:rPr lang="cs-CZ" sz="24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24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24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 </a:t>
            </a:r>
            <a:r>
              <a:rPr lang="cs-CZ" sz="18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analytik, Úřad vlády České republiky </a:t>
            </a:r>
            <a:r>
              <a:rPr lang="cs-CZ" sz="36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36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36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36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32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Dopad ESI fondů na hospodářství ČR: simulace modelů QUEST III a RHOMOLO</a:t>
            </a:r>
            <a:r>
              <a:rPr lang="en-US" sz="3200" b="1" baseline="300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*</a:t>
            </a:r>
            <a:r>
              <a:rPr lang="cs-CZ" sz="32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32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2000" b="1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 </a:t>
            </a:r>
            <a:r>
              <a:rPr lang="cs-CZ" sz="2000" dirty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4. konference Evaluační jednotky Národního orgánu pro </a:t>
            </a:r>
            <a:r>
              <a:rPr lang="cs-CZ" sz="20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koordinaci</a:t>
            </a:r>
            <a:br>
              <a:rPr lang="cs-CZ" sz="20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r>
              <a:rPr lang="cs-CZ" sz="20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>3. 10. 2018</a:t>
            </a:r>
            <a:r>
              <a:rPr lang="cs-CZ" sz="9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  <a:t/>
            </a:r>
            <a:br>
              <a:rPr lang="cs-CZ" sz="900" dirty="0" smtClean="0">
                <a:solidFill>
                  <a:srgbClr val="1F497D"/>
                </a:solidFill>
                <a:latin typeface="Calibri Light" panose="020F0302020204030204" pitchFamily="34" charset="0"/>
                <a:ea typeface="Calibri"/>
                <a:cs typeface="Times New Roman"/>
              </a:rPr>
            </a:br>
            <a:endParaRPr lang="cs-CZ" sz="900" dirty="0">
              <a:latin typeface="Calibri Light" panose="020F0302020204030204" pitchFamily="34" charset="0"/>
            </a:endParaRPr>
          </a:p>
        </p:txBody>
      </p:sp>
      <p:pic>
        <p:nvPicPr>
          <p:cNvPr id="1026" name="Picture 2" descr="logo_3_ikony_v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103" y="1719514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6984776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dirty="0" smtClean="0">
                <a:latin typeface="Calibri Light" panose="020F0302020204030204" pitchFamily="34" charset="0"/>
              </a:rPr>
              <a:t>*</a:t>
            </a:r>
            <a:r>
              <a:rPr lang="cs-CZ" dirty="0" smtClean="0">
                <a:latin typeface="Calibri Light" panose="020F0302020204030204" pitchFamily="34" charset="0"/>
              </a:rPr>
              <a:t> Autory studie jsou Jan Žáček, Filip Hrůza, Jan Bittner, Patrik </a:t>
            </a:r>
            <a:r>
              <a:rPr lang="cs-CZ" dirty="0" err="1" smtClean="0">
                <a:latin typeface="Calibri Light" panose="020F0302020204030204" pitchFamily="34" charset="0"/>
              </a:rPr>
              <a:t>Haratyk</a:t>
            </a:r>
            <a:r>
              <a:rPr lang="cs-CZ" dirty="0" smtClean="0">
                <a:latin typeface="Calibri Light" panose="020F0302020204030204" pitchFamily="34" charset="0"/>
              </a:rPr>
              <a:t>, </a:t>
            </a:r>
            <a:r>
              <a:rPr lang="cs-CZ" dirty="0" err="1" smtClean="0">
                <a:latin typeface="Calibri Light" panose="020F0302020204030204" pitchFamily="34" charset="0"/>
              </a:rPr>
              <a:t>Narcisa</a:t>
            </a:r>
            <a:r>
              <a:rPr lang="cs-CZ" dirty="0" smtClean="0">
                <a:latin typeface="Calibri Light" panose="020F0302020204030204" pitchFamily="34" charset="0"/>
              </a:rPr>
              <a:t> </a:t>
            </a:r>
            <a:r>
              <a:rPr lang="cs-CZ" dirty="0" err="1" smtClean="0">
                <a:latin typeface="Calibri Light" panose="020F0302020204030204" pitchFamily="34" charset="0"/>
              </a:rPr>
              <a:t>Kadlčáková</a:t>
            </a:r>
            <a:r>
              <a:rPr lang="cs-CZ" dirty="0" smtClean="0">
                <a:latin typeface="Calibri Light" panose="020F0302020204030204" pitchFamily="34" charset="0"/>
              </a:rPr>
              <a:t> a Stanislav </a:t>
            </a:r>
            <a:r>
              <a:rPr lang="cs-CZ" dirty="0" err="1" smtClean="0">
                <a:latin typeface="Calibri Light" panose="020F0302020204030204" pitchFamily="34" charset="0"/>
              </a:rPr>
              <a:t>Volčík</a:t>
            </a:r>
            <a:r>
              <a:rPr lang="en-US" dirty="0" smtClean="0">
                <a:latin typeface="Calibri Light" panose="020F0302020204030204" pitchFamily="34" charset="0"/>
              </a:rPr>
              <a:t>.</a:t>
            </a:r>
            <a:endParaRPr lang="cs-CZ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5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Náplň prezentace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221599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ESI </a:t>
            </a:r>
            <a:r>
              <a:rPr lang="cs-CZ" sz="2400" dirty="0">
                <a:latin typeface="Calibri Light" panose="020F0302020204030204" pitchFamily="34" charset="0"/>
              </a:rPr>
              <a:t>fondy a jejich zasazení do české ekonomiky v období </a:t>
            </a:r>
            <a:br>
              <a:rPr lang="cs-CZ" sz="2400" dirty="0">
                <a:latin typeface="Calibri Light" panose="020F0302020204030204" pitchFamily="34" charset="0"/>
              </a:rPr>
            </a:br>
            <a:r>
              <a:rPr lang="cs-CZ" sz="2400" dirty="0" smtClean="0">
                <a:latin typeface="Calibri Light" panose="020F0302020204030204" pitchFamily="34" charset="0"/>
              </a:rPr>
              <a:t>2007-2016.</a:t>
            </a: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Model QUEST III R</a:t>
            </a:r>
            <a:r>
              <a:rPr lang="en-US" sz="2400" dirty="0" smtClean="0">
                <a:latin typeface="Calibri Light" panose="020F0302020204030204" pitchFamily="34" charset="0"/>
              </a:rPr>
              <a:t>&amp;D</a:t>
            </a:r>
            <a:r>
              <a:rPr lang="cs-CZ" sz="2400" dirty="0" smtClean="0">
                <a:latin typeface="Calibri Light" panose="020F0302020204030204" pitchFamily="34" charset="0"/>
              </a:rPr>
              <a:t>.</a:t>
            </a: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en-US" sz="2400" dirty="0" smtClean="0">
                <a:latin typeface="Calibri Light" panose="020F0302020204030204" pitchFamily="34" charset="0"/>
              </a:rPr>
              <a:t>Model RHOMOLO</a:t>
            </a:r>
            <a:endParaRPr lang="cs-CZ" sz="2400" dirty="0" smtClean="0">
              <a:latin typeface="Calibri Light" panose="020F0302020204030204" pitchFamily="34" charset="0"/>
            </a:endParaRPr>
          </a:p>
        </p:txBody>
      </p:sp>
      <p:sp>
        <p:nvSpPr>
          <p:cNvPr id="11" name="Ovál 10"/>
          <p:cNvSpPr/>
          <p:nvPr/>
        </p:nvSpPr>
        <p:spPr>
          <a:xfrm>
            <a:off x="539552" y="217647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Calibri Light" panose="020F0302020204030204" pitchFamily="34" charset="0"/>
              </a:rPr>
              <a:t>2</a:t>
            </a:r>
          </a:p>
        </p:txBody>
      </p:sp>
      <p:sp>
        <p:nvSpPr>
          <p:cNvPr id="12" name="Ovál 11"/>
          <p:cNvSpPr/>
          <p:nvPr/>
        </p:nvSpPr>
        <p:spPr>
          <a:xfrm>
            <a:off x="539552" y="2915608"/>
            <a:ext cx="360040" cy="3600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  <a:latin typeface="Calibri Light" panose="020F0302020204030204" pitchFamily="34" charset="0"/>
              </a:rPr>
              <a:t>3</a:t>
            </a:r>
          </a:p>
        </p:txBody>
      </p:sp>
      <p:sp>
        <p:nvSpPr>
          <p:cNvPr id="14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Ovál 12"/>
          <p:cNvSpPr/>
          <p:nvPr/>
        </p:nvSpPr>
        <p:spPr>
          <a:xfrm>
            <a:off x="539552" y="108018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Calibri Light" panose="020F0302020204030204" pitchFamily="34" charset="0"/>
              </a:rPr>
              <a:t>1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403920" y="936164"/>
            <a:ext cx="8136904" cy="170074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pic>
        <p:nvPicPr>
          <p:cNvPr id="10" name="Picture 2" descr="VÃ½sledek obrÃ¡zku pro cogwheels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5" t="2018" r="1579" b="7893"/>
          <a:stretch/>
        </p:blipFill>
        <p:spPr bwMode="auto">
          <a:xfrm>
            <a:off x="4710930" y="1835345"/>
            <a:ext cx="3894396" cy="392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79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430887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RHOMOLO je prostorový vypočitatelný model všeobecné </a:t>
            </a:r>
            <a:r>
              <a:rPr lang="cs-CZ" sz="2000" dirty="0" smtClean="0">
                <a:latin typeface="Calibri Light" panose="020F0302020204030204" pitchFamily="34" charset="0"/>
              </a:rPr>
              <a:t>rovnováhy spravovaný EK (DG JRC).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Model RHOMOLO je novějším modelovým nástrojem, než je model QUEST </a:t>
            </a:r>
            <a:r>
              <a:rPr lang="cs-CZ" sz="2000" dirty="0" smtClean="0">
                <a:latin typeface="Calibri Light" panose="020F0302020204030204" pitchFamily="34" charset="0"/>
              </a:rPr>
              <a:t>III.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Stojí </a:t>
            </a:r>
            <a:r>
              <a:rPr lang="cs-CZ" sz="2000" dirty="0">
                <a:latin typeface="Calibri Light" panose="020F0302020204030204" pitchFamily="34" charset="0"/>
              </a:rPr>
              <a:t>na stejných mikroekonomických základech jako model QUEST III. Oproti modelu QUEST však přináší větší členitost struktury ekonomiky a také územních </a:t>
            </a:r>
            <a:r>
              <a:rPr lang="cs-CZ" sz="2000" dirty="0" smtClean="0">
                <a:latin typeface="Calibri Light" panose="020F0302020204030204" pitchFamily="34" charset="0"/>
              </a:rPr>
              <a:t>celků (členění na NUTS2 regiony).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Základní stavební jednotka modelu – NUTS2 region, je </a:t>
            </a:r>
            <a:r>
              <a:rPr lang="cs-CZ" sz="2000" dirty="0" err="1">
                <a:latin typeface="Calibri Light" panose="020F0302020204030204" pitchFamily="34" charset="0"/>
              </a:rPr>
              <a:t>disagregován</a:t>
            </a:r>
            <a:r>
              <a:rPr lang="cs-CZ" sz="2000" dirty="0">
                <a:latin typeface="Calibri Light" panose="020F0302020204030204" pitchFamily="34" charset="0"/>
              </a:rPr>
              <a:t> do pěti sektorů: a) zemědělství, b) výroba, c) obchodní služby, d) veřejné služby, e) finanční služby. Navíc v každé zemi existuje jeden společný národní sektor výzkumu a vývoje</a:t>
            </a:r>
            <a:r>
              <a:rPr lang="cs-CZ" sz="2000" dirty="0" smtClean="0">
                <a:latin typeface="Calibri Light" panose="020F0302020204030204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Poměrná složitost modelu však přináší i negativa: velká náročnost na kvalitu vstupních dat, složitá dynamika, simulace trvají dlouho.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endParaRPr lang="cs-CZ" sz="2000" dirty="0">
              <a:latin typeface="Calibri Light" panose="020F0302020204030204" pitchFamily="34" charset="0"/>
            </a:endParaRP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7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Okruhy intervencí v modelu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Rozdělení finančních prostředků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dle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okruhů intervencí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123110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600" dirty="0" smtClean="0">
                <a:latin typeface="Calibri Light" panose="020F0302020204030204" pitchFamily="34" charset="0"/>
              </a:rPr>
              <a:t>Model pracuje se stejnými kategoriemi intervencí jako model QUEST III R</a:t>
            </a:r>
            <a:r>
              <a:rPr lang="en-US" sz="1600" dirty="0" smtClean="0">
                <a:latin typeface="Calibri Light" panose="020F0302020204030204" pitchFamily="34" charset="0"/>
              </a:rPr>
              <a:t>&amp;D.</a:t>
            </a:r>
            <a:endParaRPr lang="cs-CZ" sz="1600" dirty="0" smtClean="0"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600" dirty="0" smtClean="0">
                <a:latin typeface="Calibri Light" panose="020F0302020204030204" pitchFamily="34" charset="0"/>
              </a:rPr>
              <a:t>Větší členitost ekonomiky však přináší větší možnosti v modelování okruhů intervencí.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600" dirty="0" smtClean="0">
                <a:latin typeface="Calibri Light" panose="020F0302020204030204" pitchFamily="34" charset="0"/>
              </a:rPr>
              <a:t>Infrastruktura: největší podíl ve všech krajích. Lidské zdroje a soukromý sektor poměrně shodné ve všech krajích. Investice do výzkumu a vývoje přináší velkou heterogenitu. </a:t>
            </a:r>
            <a:r>
              <a:rPr lang="cs-CZ" sz="1600" dirty="0">
                <a:latin typeface="Calibri Light" panose="020F0302020204030204" pitchFamily="34" charset="0"/>
              </a:rPr>
              <a:t>Technická pomoc </a:t>
            </a:r>
            <a:r>
              <a:rPr lang="cs-CZ" sz="1600" dirty="0" smtClean="0">
                <a:latin typeface="Calibri Light" panose="020F0302020204030204" pitchFamily="34" charset="0"/>
              </a:rPr>
              <a:t>– zanedbatelná kromě Prahy.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MF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D5543715-634D-4C48-B3CD-15758699DB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1929752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564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Model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430887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RHOMOLO je prostorový vypočitatelný model všeobecné </a:t>
            </a:r>
            <a:r>
              <a:rPr lang="cs-CZ" sz="2000" dirty="0" smtClean="0">
                <a:latin typeface="Calibri Light" panose="020F0302020204030204" pitchFamily="34" charset="0"/>
              </a:rPr>
              <a:t>rovnováhy spravovaný EK (DG JRC).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Model RHOMOLO je novějším modelovým nástrojem, než je model QUEST </a:t>
            </a:r>
            <a:r>
              <a:rPr lang="cs-CZ" sz="2000" dirty="0" smtClean="0">
                <a:latin typeface="Calibri Light" panose="020F0302020204030204" pitchFamily="34" charset="0"/>
              </a:rPr>
              <a:t>III.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Stojí </a:t>
            </a:r>
            <a:r>
              <a:rPr lang="cs-CZ" sz="2000" dirty="0">
                <a:latin typeface="Calibri Light" panose="020F0302020204030204" pitchFamily="34" charset="0"/>
              </a:rPr>
              <a:t>na stejných mikroekonomických základech jako model QUEST III. Oproti modelu QUEST však přináší větší členitost struktury ekonomiky a také územních </a:t>
            </a:r>
            <a:r>
              <a:rPr lang="cs-CZ" sz="2000" dirty="0" smtClean="0">
                <a:latin typeface="Calibri Light" panose="020F0302020204030204" pitchFamily="34" charset="0"/>
              </a:rPr>
              <a:t>celků (členění na NUTS2 regiony).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Základní stavební jednotka modelu – NUTS2 region, je </a:t>
            </a:r>
            <a:r>
              <a:rPr lang="cs-CZ" sz="2000" dirty="0" err="1">
                <a:latin typeface="Calibri Light" panose="020F0302020204030204" pitchFamily="34" charset="0"/>
              </a:rPr>
              <a:t>disagregován</a:t>
            </a:r>
            <a:r>
              <a:rPr lang="cs-CZ" sz="2000" dirty="0">
                <a:latin typeface="Calibri Light" panose="020F0302020204030204" pitchFamily="34" charset="0"/>
              </a:rPr>
              <a:t> do pěti sektorů: a) zemědělství, b) výroba, c) obchodní služby, d) veřejné služby, e) finanční služby. Navíc v každé zemi existuje jeden společný národní sektor výzkumu a vývoje</a:t>
            </a:r>
            <a:r>
              <a:rPr lang="cs-CZ" sz="2000" dirty="0" smtClean="0">
                <a:latin typeface="Calibri Light" panose="020F0302020204030204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Poměrná složitost modelu však přináší i negativa: velká náročnost na kvalitu vstupních dat, složitá dynamika, simulace trvají dlouho.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endParaRPr lang="cs-CZ" sz="2000" dirty="0">
              <a:latin typeface="Calibri Light" panose="020F0302020204030204" pitchFamily="34" charset="0"/>
            </a:endParaRP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81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6408712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RHOMOLO </a:t>
            </a: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Hlavní město Praha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Střední Čechy</a:t>
            </a: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pl-PL" sz="1800" dirty="0">
                <a:latin typeface="Calibri Light" panose="020F0302020204030204" pitchFamily="34" charset="0"/>
              </a:rPr>
              <a:t>Souhrnný dopad na celou ČR je pak odhadnut v roce 2015 na 3,2 %, zatímco v roce 2016 na 3,6 </a:t>
            </a:r>
            <a:r>
              <a:rPr lang="pl-PL" sz="1800" dirty="0" smtClean="0">
                <a:latin typeface="Calibri Light" panose="020F0302020204030204" pitchFamily="34" charset="0"/>
              </a:rPr>
              <a:t>%.</a:t>
            </a:r>
            <a:endParaRPr lang="cs-CZ" sz="1800" dirty="0" smtClean="0"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F</a:t>
            </a:r>
            <a:r>
              <a:rPr lang="cs-CZ" sz="1800" dirty="0" smtClean="0">
                <a:latin typeface="Calibri Light" panose="020F0302020204030204" pitchFamily="34" charset="0"/>
              </a:rPr>
              <a:t>inanční </a:t>
            </a:r>
            <a:r>
              <a:rPr lang="cs-CZ" sz="1800" dirty="0">
                <a:latin typeface="Calibri Light" panose="020F0302020204030204" pitchFamily="34" charset="0"/>
              </a:rPr>
              <a:t>pomoc z ESI fondů se nejméně projevila v Hlavním městě Praha (CZ01</a:t>
            </a:r>
            <a:r>
              <a:rPr lang="cs-CZ" sz="1800" dirty="0" smtClean="0">
                <a:latin typeface="Calibri Light" panose="020F0302020204030204" pitchFamily="34" charset="0"/>
              </a:rPr>
              <a:t>).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endParaRPr lang="cs-CZ" sz="1800" dirty="0" smtClean="0">
              <a:latin typeface="Calibri Light" panose="020F0302020204030204" pitchFamily="34" charset="0"/>
            </a:endParaRP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F58B9C43-EA4F-4213-B6D0-F12518F53A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5691963"/>
              </p:ext>
            </p:extLst>
          </p:nvPr>
        </p:nvGraphicFramePr>
        <p:xfrm>
          <a:off x="683568" y="2132856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 16">
            <a:extLst>
              <a:ext uri="{FF2B5EF4-FFF2-40B4-BE49-F238E27FC236}">
                <a16:creationId xmlns:a16="http://schemas.microsoft.com/office/drawing/2014/main" id="{9B9EF90F-089C-4324-B4BB-1EE0B73C60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7790116"/>
              </p:ext>
            </p:extLst>
          </p:nvPr>
        </p:nvGraphicFramePr>
        <p:xfrm>
          <a:off x="4716016" y="2132855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613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6408712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RHOMOLO </a:t>
            </a: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Jihozápad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Severozápad</a:t>
            </a: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83099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Přestože v regionech soudržnosti Střední Čechy (CZ02), Jihozápad (CZ03), Severovýchod (CZ05) a Střední Morava (CZ07) bylo investováno zhruba </a:t>
            </a:r>
            <a:r>
              <a:rPr lang="cs-CZ" sz="1800" dirty="0" smtClean="0">
                <a:latin typeface="Calibri Light" panose="020F0302020204030204" pitchFamily="34" charset="0"/>
              </a:rPr>
              <a:t>stejně, </a:t>
            </a:r>
            <a:r>
              <a:rPr lang="cs-CZ" sz="1800" dirty="0">
                <a:latin typeface="Calibri Light" panose="020F0302020204030204" pitchFamily="34" charset="0"/>
              </a:rPr>
              <a:t>okolo roku 2013 a 2014 dochází k divergenci jednotlivých </a:t>
            </a:r>
            <a:r>
              <a:rPr lang="cs-CZ" sz="1800" dirty="0" smtClean="0">
                <a:latin typeface="Calibri Light" panose="020F0302020204030204" pitchFamily="34" charset="0"/>
              </a:rPr>
              <a:t>trajektorií</a:t>
            </a:r>
          </a:p>
        </p:txBody>
      </p: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id="{E8CE850F-FEE5-4C0B-9211-5818886203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0096009"/>
              </p:ext>
            </p:extLst>
          </p:nvPr>
        </p:nvGraphicFramePr>
        <p:xfrm>
          <a:off x="683568" y="2132854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 17">
            <a:extLst>
              <a:ext uri="{FF2B5EF4-FFF2-40B4-BE49-F238E27FC236}">
                <a16:creationId xmlns:a16="http://schemas.microsoft.com/office/drawing/2014/main" id="{CA3E28A3-14D4-4E7C-8579-D46C9A22B8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8561314"/>
              </p:ext>
            </p:extLst>
          </p:nvPr>
        </p:nvGraphicFramePr>
        <p:xfrm>
          <a:off x="4716016" y="2132853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467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6408712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RHOMOLO </a:t>
            </a: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Severovýchod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Jihovýchod</a:t>
            </a: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 smtClean="0">
                <a:latin typeface="Calibri Light" panose="020F0302020204030204" pitchFamily="34" charset="0"/>
              </a:rPr>
              <a:t>Nejvíce </a:t>
            </a:r>
            <a:r>
              <a:rPr lang="cs-CZ" sz="1800" dirty="0">
                <a:latin typeface="Calibri Light" panose="020F0302020204030204" pitchFamily="34" charset="0"/>
              </a:rPr>
              <a:t>pomohly ESI fondy v regionu soudržnosti Jihovýchod (CZ06</a:t>
            </a:r>
            <a:r>
              <a:rPr lang="cs-CZ" sz="1800" dirty="0" smtClean="0">
                <a:latin typeface="Calibri Light" panose="020F0302020204030204" pitchFamily="34" charset="0"/>
              </a:rPr>
              <a:t>).</a:t>
            </a: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C669AD36-A2E8-400E-95EF-A35680172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475591"/>
              </p:ext>
            </p:extLst>
          </p:nvPr>
        </p:nvGraphicFramePr>
        <p:xfrm>
          <a:off x="683568" y="2132852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 16">
            <a:extLst>
              <a:ext uri="{FF2B5EF4-FFF2-40B4-BE49-F238E27FC236}">
                <a16:creationId xmlns:a16="http://schemas.microsoft.com/office/drawing/2014/main" id="{DC460FA9-E04B-490A-BCED-2ED994BDB2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1715495"/>
              </p:ext>
            </p:extLst>
          </p:nvPr>
        </p:nvGraphicFramePr>
        <p:xfrm>
          <a:off x="4716016" y="2132851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200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539552" y="2035840"/>
            <a:ext cx="8064896" cy="3193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Výsledky simulací modelu RHOMOLO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Dynamika dopadů jednotlivých okruhů intervencí na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HDP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6408712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Simulace modelu RHOMOLO </a:t>
            </a: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539552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latin typeface="Calibri Light" panose="020F0302020204030204" pitchFamily="34" charset="0"/>
              </a:rPr>
              <a:t>Střední Morava</a:t>
            </a:r>
          </a:p>
        </p:txBody>
      </p:sp>
      <p:cxnSp>
        <p:nvCxnSpPr>
          <p:cNvPr id="22" name="Přímá spojnice 21"/>
          <p:cNvCxnSpPr/>
          <p:nvPr/>
        </p:nvCxnSpPr>
        <p:spPr>
          <a:xfrm>
            <a:off x="539552" y="2035840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Nadpis 1"/>
          <p:cNvSpPr txBox="1">
            <a:spLocks/>
          </p:cNvSpPr>
          <p:nvPr/>
        </p:nvSpPr>
        <p:spPr>
          <a:xfrm>
            <a:off x="4644008" y="1628800"/>
            <a:ext cx="3960440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err="1" smtClean="0">
                <a:latin typeface="Calibri Light" panose="020F0302020204030204" pitchFamily="34" charset="0"/>
              </a:rPr>
              <a:t>Moravskoslezsko</a:t>
            </a:r>
            <a:endParaRPr lang="cs-CZ" sz="2000" b="1" dirty="0" smtClean="0">
              <a:latin typeface="Calibri Light" panose="020F0302020204030204" pitchFamily="34" charset="0"/>
            </a:endParaRP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5365083"/>
            <a:ext cx="8064896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Na pomyslném druhém místě se umístil region soudržnosti Střední Morava (CZ07) následován regionem soudržnosti </a:t>
            </a:r>
            <a:r>
              <a:rPr lang="cs-CZ" sz="1800" dirty="0" err="1">
                <a:latin typeface="Calibri Light" panose="020F0302020204030204" pitchFamily="34" charset="0"/>
              </a:rPr>
              <a:t>Moravskoslezsko</a:t>
            </a:r>
            <a:r>
              <a:rPr lang="cs-CZ" sz="1800" dirty="0">
                <a:latin typeface="Calibri Light" panose="020F0302020204030204" pitchFamily="34" charset="0"/>
              </a:rPr>
              <a:t> (CZ08).</a:t>
            </a:r>
            <a:endParaRPr lang="cs-CZ" sz="1800" dirty="0" smtClean="0">
              <a:latin typeface="Calibri Light" panose="020F0302020204030204" pitchFamily="34" charset="0"/>
            </a:endParaRPr>
          </a:p>
        </p:txBody>
      </p: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id="{63147A49-E1B7-4DED-8FC4-39715724A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458015"/>
              </p:ext>
            </p:extLst>
          </p:nvPr>
        </p:nvGraphicFramePr>
        <p:xfrm>
          <a:off x="683568" y="2132850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 17">
            <a:extLst>
              <a:ext uri="{FF2B5EF4-FFF2-40B4-BE49-F238E27FC236}">
                <a16:creationId xmlns:a16="http://schemas.microsoft.com/office/drawing/2014/main" id="{FA08BC8E-5F92-4189-BF5A-D5CB4035A1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2017496"/>
              </p:ext>
            </p:extLst>
          </p:nvPr>
        </p:nvGraphicFramePr>
        <p:xfrm>
          <a:off x="4716016" y="2132849"/>
          <a:ext cx="3744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7694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12512"/>
            <a:ext cx="8064896" cy="369332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BONUS: Implikace pro </a:t>
            </a:r>
            <a:r>
              <a:rPr lang="cs-CZ" sz="2400" b="1" dirty="0">
                <a:solidFill>
                  <a:schemeClr val="tx2"/>
                </a:solidFill>
                <a:latin typeface="Calibri Light" panose="020F0302020204030204" pitchFamily="34" charset="0"/>
              </a:rPr>
              <a:t>víceletý finanční rámec VFR 2021-2027</a:t>
            </a:r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24" name="Nadpis 1"/>
          <p:cNvSpPr txBox="1">
            <a:spLocks/>
          </p:cNvSpPr>
          <p:nvPr/>
        </p:nvSpPr>
        <p:spPr>
          <a:xfrm>
            <a:off x="539552" y="1124744"/>
            <a:ext cx="8064896" cy="276998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Analytické závěry mohou sloužit k identifikaci ekonomických priorit České republiky ve vyjednávání o budoucím víceletém finančním rámci na roky </a:t>
            </a:r>
            <a:r>
              <a:rPr lang="cs-CZ" sz="1800" dirty="0" smtClean="0">
                <a:latin typeface="Calibri Light" panose="020F0302020204030204" pitchFamily="34" charset="0"/>
              </a:rPr>
              <a:t>2021–2027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b="1" dirty="0">
                <a:latin typeface="Calibri Light" panose="020F0302020204030204" pitchFamily="34" charset="0"/>
              </a:rPr>
              <a:t>Kohezní politika </a:t>
            </a:r>
            <a:r>
              <a:rPr lang="cs-CZ" sz="1800" dirty="0">
                <a:latin typeface="Calibri Light" panose="020F0302020204030204" pitchFamily="34" charset="0"/>
              </a:rPr>
              <a:t>je </a:t>
            </a:r>
            <a:r>
              <a:rPr lang="cs-CZ" sz="1800" dirty="0" smtClean="0">
                <a:latin typeface="Calibri Light" panose="020F0302020204030204" pitchFamily="34" charset="0"/>
              </a:rPr>
              <a:t>v </a:t>
            </a:r>
            <a:r>
              <a:rPr lang="cs-CZ" sz="1800" dirty="0">
                <a:latin typeface="Calibri Light" panose="020F0302020204030204" pitchFamily="34" charset="0"/>
              </a:rPr>
              <a:t>podmínkách ČR objemově nejdůležitější – doposud činila asi dvě třetiny veškerých českých příjmů z </a:t>
            </a:r>
            <a:r>
              <a:rPr lang="cs-CZ" sz="1800" dirty="0" smtClean="0">
                <a:latin typeface="Calibri Light" panose="020F0302020204030204" pitchFamily="34" charset="0"/>
              </a:rPr>
              <a:t>EU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Česká republika zřejmě v budoucím období přijde o značnou část těchto prostředků </a:t>
            </a:r>
            <a:endParaRPr lang="cs-CZ" sz="1800" dirty="0" smtClean="0"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Do budoucna musí česká ekonomika umět více inv</a:t>
            </a:r>
            <a:r>
              <a:rPr lang="cs-CZ" sz="1800" b="1" dirty="0">
                <a:latin typeface="Calibri Light" panose="020F0302020204030204" pitchFamily="34" charset="0"/>
              </a:rPr>
              <a:t>estovat i z národních 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b="1" dirty="0">
                <a:latin typeface="Calibri Light" panose="020F0302020204030204" pitchFamily="34" charset="0"/>
              </a:rPr>
              <a:t>a ze soukromých </a:t>
            </a:r>
            <a:r>
              <a:rPr lang="cs-CZ" sz="1800" b="1" dirty="0" smtClean="0">
                <a:latin typeface="Calibri Light" panose="020F0302020204030204" pitchFamily="34" charset="0"/>
              </a:rPr>
              <a:t>zdrojů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Důraz na růst tažený </a:t>
            </a:r>
            <a:r>
              <a:rPr lang="cs-CZ" sz="1800" b="1" dirty="0">
                <a:latin typeface="Calibri Light" panose="020F0302020204030204" pitchFamily="34" charset="0"/>
              </a:rPr>
              <a:t>inovacemi a lidským kapitálem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1800" dirty="0">
                <a:latin typeface="Calibri Light" panose="020F0302020204030204" pitchFamily="34" charset="0"/>
              </a:rPr>
              <a:t>Nový evropský rozpočtový rámec může reflektovat snahy o </a:t>
            </a:r>
            <a:r>
              <a:rPr lang="cs-CZ" sz="1800" b="1" dirty="0">
                <a:latin typeface="Calibri Light" panose="020F0302020204030204" pitchFamily="34" charset="0"/>
              </a:rPr>
              <a:t>růst efektivnosti využití jemu svěřených prostředků</a:t>
            </a:r>
            <a:endParaRPr lang="cs-CZ" sz="1800" b="1" dirty="0" smtClean="0">
              <a:latin typeface="Calibri Light" panose="020F0302020204030204" pitchFamily="34" charset="0"/>
            </a:endParaRPr>
          </a:p>
        </p:txBody>
      </p:sp>
      <p:graphicFrame>
        <p:nvGraphicFramePr>
          <p:cNvPr id="29" name="Graf 28"/>
          <p:cNvGraphicFramePr/>
          <p:nvPr>
            <p:extLst>
              <p:ext uri="{D42A27DB-BD31-4B8C-83A1-F6EECF244321}">
                <p14:modId xmlns:p14="http://schemas.microsoft.com/office/powerpoint/2010/main" val="594491594"/>
              </p:ext>
            </p:extLst>
          </p:nvPr>
        </p:nvGraphicFramePr>
        <p:xfrm>
          <a:off x="755576" y="4296871"/>
          <a:ext cx="7848872" cy="2132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Obdélník 2"/>
          <p:cNvSpPr/>
          <p:nvPr/>
        </p:nvSpPr>
        <p:spPr>
          <a:xfrm>
            <a:off x="1331640" y="3950690"/>
            <a:ext cx="6678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b="1" dirty="0">
                <a:latin typeface="Calibri Light" panose="020F0302020204030204" pitchFamily="34" charset="0"/>
              </a:rPr>
              <a:t>Reálná změna alokace na kohezní politiku (%, stálé ceny r. 2018) </a:t>
            </a:r>
          </a:p>
        </p:txBody>
      </p:sp>
      <p:cxnSp>
        <p:nvCxnSpPr>
          <p:cNvPr id="30" name="Přímá spojnice 29"/>
          <p:cNvCxnSpPr/>
          <p:nvPr/>
        </p:nvCxnSpPr>
        <p:spPr>
          <a:xfrm>
            <a:off x="755576" y="4258467"/>
            <a:ext cx="7848872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460096"/>
            <a:ext cx="6408712" cy="18466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EK, vlastní výpočet</a:t>
            </a:r>
          </a:p>
        </p:txBody>
      </p:sp>
    </p:spTree>
    <p:extLst>
      <p:ext uri="{BB962C8B-B14F-4D97-AF65-F5344CB8AC3E}">
        <p14:creationId xmlns:p14="http://schemas.microsoft.com/office/powerpoint/2010/main" val="212279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653136"/>
            <a:ext cx="8229600" cy="1143000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Jan Bittner 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(</a:t>
            </a:r>
            <a:r>
              <a:rPr lang="cs-CZ" sz="2000" b="1" dirty="0" err="1" smtClean="0">
                <a:solidFill>
                  <a:srgbClr val="C00000"/>
                </a:solidFill>
                <a:latin typeface="Calibri Light" panose="020F0302020204030204" pitchFamily="34" charset="0"/>
              </a:rPr>
              <a:t>bittner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.jan@vlada.cz)</a:t>
            </a:r>
            <a:r>
              <a:rPr lang="cs-CZ" sz="2000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cs-CZ" sz="2000" dirty="0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cs-CZ" sz="2000" dirty="0">
                <a:latin typeface="Calibri Light" panose="020F0302020204030204" pitchFamily="34" charset="0"/>
              </a:rPr>
              <a:t>analytik, Úřad vlády České republiky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b="1" dirty="0" smtClean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+mj-cs"/>
              </a:rPr>
              <a:t>Děkuji za pozornost</a:t>
            </a:r>
            <a:endParaRPr lang="cs-CZ" sz="2400" dirty="0"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21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SouvisejÃ­cÃ­ obrÃ¡z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90" y="2536518"/>
            <a:ext cx="60960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5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Náplň prezentace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221599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ESI </a:t>
            </a:r>
            <a:r>
              <a:rPr lang="cs-CZ" sz="2400" dirty="0">
                <a:latin typeface="Calibri Light" panose="020F0302020204030204" pitchFamily="34" charset="0"/>
              </a:rPr>
              <a:t>fondy a jejich zasazení do české ekonomiky v období </a:t>
            </a:r>
            <a:br>
              <a:rPr lang="cs-CZ" sz="2400" dirty="0">
                <a:latin typeface="Calibri Light" panose="020F0302020204030204" pitchFamily="34" charset="0"/>
              </a:rPr>
            </a:br>
            <a:r>
              <a:rPr lang="cs-CZ" sz="2400" dirty="0" smtClean="0">
                <a:latin typeface="Calibri Light" panose="020F0302020204030204" pitchFamily="34" charset="0"/>
              </a:rPr>
              <a:t>2007-2016.</a:t>
            </a: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Model QUEST III R</a:t>
            </a:r>
            <a:r>
              <a:rPr lang="en-US" sz="2400" dirty="0" smtClean="0">
                <a:latin typeface="Calibri Light" panose="020F0302020204030204" pitchFamily="34" charset="0"/>
              </a:rPr>
              <a:t>&amp;</a:t>
            </a:r>
            <a:r>
              <a:rPr lang="cs-CZ" sz="2400" dirty="0" smtClean="0">
                <a:latin typeface="Calibri Light" panose="020F0302020204030204" pitchFamily="34" charset="0"/>
              </a:rPr>
              <a:t>D.</a:t>
            </a: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Model RHOMOLO.</a:t>
            </a:r>
          </a:p>
        </p:txBody>
      </p:sp>
      <p:sp>
        <p:nvSpPr>
          <p:cNvPr id="10" name="Ovál 9"/>
          <p:cNvSpPr/>
          <p:nvPr/>
        </p:nvSpPr>
        <p:spPr>
          <a:xfrm>
            <a:off x="539552" y="108018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1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1" name="Ovál 10"/>
          <p:cNvSpPr/>
          <p:nvPr/>
        </p:nvSpPr>
        <p:spPr>
          <a:xfrm>
            <a:off x="539552" y="217647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2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Ovál 11"/>
          <p:cNvSpPr/>
          <p:nvPr/>
        </p:nvSpPr>
        <p:spPr>
          <a:xfrm>
            <a:off x="539552" y="291560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3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46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563615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Zdroje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289665"/>
            <a:ext cx="8064896" cy="61555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Courier New" panose="02070309020205020404" pitchFamily="49" charset="0"/>
              <a:buChar char="-"/>
            </a:pPr>
            <a:r>
              <a:rPr lang="en-US" sz="2000" dirty="0">
                <a:latin typeface="Calibri Light" panose="020F0302020204030204" pitchFamily="34" charset="0"/>
              </a:rPr>
              <a:t>EVROPSKÁ KOMISE (2016): Ex post evaluation: Model simulations with QUEST III (WP 14a). </a:t>
            </a:r>
            <a:r>
              <a:rPr lang="en-US" sz="2000" dirty="0" err="1">
                <a:latin typeface="Calibri Light" panose="020F0302020204030204" pitchFamily="34" charset="0"/>
              </a:rPr>
              <a:t>Evropská</a:t>
            </a:r>
            <a:r>
              <a:rPr lang="en-US" sz="2000" dirty="0">
                <a:latin typeface="Calibri Light" panose="020F0302020204030204" pitchFamily="34" charset="0"/>
              </a:rPr>
              <a:t> </a:t>
            </a:r>
            <a:r>
              <a:rPr lang="en-US" sz="2000" dirty="0" err="1">
                <a:latin typeface="Calibri Light" panose="020F0302020204030204" pitchFamily="34" charset="0"/>
              </a:rPr>
              <a:t>komise</a:t>
            </a:r>
            <a:r>
              <a:rPr lang="en-US" sz="2000" dirty="0">
                <a:latin typeface="Calibri Light" panose="020F030202020403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</a:rPr>
              <a:t>Brusel</a:t>
            </a:r>
            <a:r>
              <a:rPr lang="en-US" sz="2000" dirty="0">
                <a:latin typeface="Calibri Light" panose="020F0302020204030204" pitchFamily="34" charset="0"/>
              </a:rPr>
              <a:t>.</a:t>
            </a:r>
            <a:endParaRPr lang="cs-CZ" sz="2000" dirty="0" smtClean="0">
              <a:latin typeface="Calibri Light" panose="020F0302020204030204" pitchFamily="34" charset="0"/>
            </a:endParaRPr>
          </a:p>
        </p:txBody>
      </p:sp>
      <p:sp>
        <p:nvSpPr>
          <p:cNvPr id="8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2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5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Náplň prezentace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221599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ESI </a:t>
            </a:r>
            <a:r>
              <a:rPr lang="cs-CZ" sz="2400" dirty="0">
                <a:latin typeface="Calibri Light" panose="020F0302020204030204" pitchFamily="34" charset="0"/>
              </a:rPr>
              <a:t>fondy a jejich zasazení do české ekonomiky v období </a:t>
            </a:r>
            <a:br>
              <a:rPr lang="cs-CZ" sz="2400" dirty="0">
                <a:latin typeface="Calibri Light" panose="020F0302020204030204" pitchFamily="34" charset="0"/>
              </a:rPr>
            </a:br>
            <a:r>
              <a:rPr lang="cs-CZ" sz="2400" dirty="0" smtClean="0">
                <a:latin typeface="Calibri Light" panose="020F0302020204030204" pitchFamily="34" charset="0"/>
              </a:rPr>
              <a:t>2007-2016.</a:t>
            </a: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cs-CZ" sz="2400" dirty="0">
                <a:latin typeface="Calibri Light" panose="020F0302020204030204" pitchFamily="34" charset="0"/>
              </a:rPr>
              <a:t>Model QUEST III R</a:t>
            </a:r>
            <a:r>
              <a:rPr lang="en-US" sz="2400" dirty="0">
                <a:latin typeface="Calibri Light" panose="020F0302020204030204" pitchFamily="34" charset="0"/>
              </a:rPr>
              <a:t>&amp;D</a:t>
            </a:r>
            <a:r>
              <a:rPr lang="cs-CZ" sz="2400" dirty="0" smtClean="0">
                <a:latin typeface="Calibri Light" panose="020F0302020204030204" pitchFamily="34" charset="0"/>
              </a:rPr>
              <a:t>.</a:t>
            </a:r>
            <a:endParaRPr lang="en-US" sz="2400" dirty="0" smtClean="0">
              <a:latin typeface="Calibri Light" panose="020F0302020204030204" pitchFamily="34" charset="0"/>
            </a:endParaRPr>
          </a:p>
          <a:p>
            <a:pPr algn="l"/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en-US" sz="2400" dirty="0" smtClean="0">
                <a:latin typeface="Calibri Light" panose="020F0302020204030204" pitchFamily="34" charset="0"/>
              </a:rPr>
              <a:t>Model RHOMOLO.</a:t>
            </a:r>
            <a:endParaRPr lang="cs-CZ" sz="2400" dirty="0" smtClean="0">
              <a:latin typeface="Calibri Light" panose="020F0302020204030204" pitchFamily="34" charset="0"/>
            </a:endParaRPr>
          </a:p>
        </p:txBody>
      </p:sp>
      <p:sp>
        <p:nvSpPr>
          <p:cNvPr id="11" name="Ovál 10"/>
          <p:cNvSpPr/>
          <p:nvPr/>
        </p:nvSpPr>
        <p:spPr>
          <a:xfrm>
            <a:off x="539552" y="217647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2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Ovál 11"/>
          <p:cNvSpPr/>
          <p:nvPr/>
        </p:nvSpPr>
        <p:spPr>
          <a:xfrm>
            <a:off x="539552" y="291560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3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Ovál 12"/>
          <p:cNvSpPr/>
          <p:nvPr/>
        </p:nvSpPr>
        <p:spPr>
          <a:xfrm>
            <a:off x="539552" y="1080180"/>
            <a:ext cx="360040" cy="3600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1</a:t>
            </a:r>
            <a:endParaRPr lang="cs-CZ" b="1" dirty="0">
              <a:solidFill>
                <a:schemeClr val="bg1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51520" y="2078168"/>
            <a:ext cx="8136904" cy="28803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16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B7698785-FD3F-408F-B4F4-6511F616BC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0030590"/>
              </p:ext>
            </p:extLst>
          </p:nvPr>
        </p:nvGraphicFramePr>
        <p:xfrm>
          <a:off x="755576" y="1560156"/>
          <a:ext cx="7632848" cy="325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Čerpání ESI fondů v období 2007-2016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Platby z národních veřejných a EU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zdrojů 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123110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Podíl </a:t>
            </a:r>
            <a:r>
              <a:rPr lang="cs-CZ" sz="2000" dirty="0" smtClean="0">
                <a:latin typeface="Calibri Light" panose="020F0302020204030204" pitchFamily="34" charset="0"/>
              </a:rPr>
              <a:t>financí na projekty k HDP </a:t>
            </a:r>
            <a:r>
              <a:rPr lang="cs-CZ" sz="2000" dirty="0">
                <a:latin typeface="Calibri Light" panose="020F0302020204030204" pitchFamily="34" charset="0"/>
              </a:rPr>
              <a:t>se v letech </a:t>
            </a:r>
            <a:r>
              <a:rPr lang="cs-CZ" sz="2000" dirty="0" smtClean="0">
                <a:latin typeface="Calibri Light" panose="020F0302020204030204" pitchFamily="34" charset="0"/>
              </a:rPr>
              <a:t>2007 </a:t>
            </a:r>
            <a:r>
              <a:rPr lang="cs-CZ" sz="2000" dirty="0">
                <a:latin typeface="Calibri Light" panose="020F0302020204030204" pitchFamily="34" charset="0"/>
              </a:rPr>
              <a:t>až </a:t>
            </a:r>
            <a:r>
              <a:rPr lang="cs-CZ" sz="2000" dirty="0" smtClean="0">
                <a:latin typeface="Calibri Light" panose="020F0302020204030204" pitchFamily="34" charset="0"/>
              </a:rPr>
              <a:t>2016 </a:t>
            </a:r>
            <a:r>
              <a:rPr lang="cs-CZ" sz="2000" dirty="0">
                <a:latin typeface="Calibri Light" panose="020F0302020204030204" pitchFamily="34" charset="0"/>
              </a:rPr>
              <a:t>pohyboval </a:t>
            </a:r>
            <a:r>
              <a:rPr lang="cs-CZ" sz="2000" dirty="0" smtClean="0">
                <a:latin typeface="Calibri Light" panose="020F0302020204030204" pitchFamily="34" charset="0"/>
              </a:rPr>
              <a:t>mezi 0,01-4,23 </a:t>
            </a:r>
            <a:r>
              <a:rPr lang="cs-CZ" sz="2000" dirty="0">
                <a:latin typeface="Calibri Light" panose="020F0302020204030204" pitchFamily="34" charset="0"/>
              </a:rPr>
              <a:t>%, kdy je patrná </a:t>
            </a:r>
            <a:r>
              <a:rPr lang="cs-CZ" sz="2000" dirty="0" smtClean="0">
                <a:latin typeface="Calibri Light" panose="020F0302020204030204" pitchFamily="34" charset="0"/>
              </a:rPr>
              <a:t>progrese </a:t>
            </a:r>
            <a:r>
              <a:rPr lang="cs-CZ" sz="2000" dirty="0">
                <a:latin typeface="Calibri Light" panose="020F0302020204030204" pitchFamily="34" charset="0"/>
              </a:rPr>
              <a:t>v </a:t>
            </a:r>
            <a:r>
              <a:rPr lang="cs-CZ" sz="2000" dirty="0" smtClean="0">
                <a:latin typeface="Calibri Light" panose="020F0302020204030204" pitchFamily="34" charset="0"/>
              </a:rPr>
              <a:t>čase (až na rok 2016).</a:t>
            </a:r>
            <a:endParaRPr lang="cs-CZ" sz="2000" dirty="0"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Finance poskytnuté z veřejných zdrojů dosahují pouhých </a:t>
            </a:r>
            <a:r>
              <a:rPr lang="cs-CZ" sz="2000" dirty="0" smtClean="0">
                <a:latin typeface="Calibri Light" panose="020F0302020204030204" pitchFamily="34" charset="0"/>
              </a:rPr>
              <a:t>cca 20 </a:t>
            </a:r>
            <a:r>
              <a:rPr lang="cs-CZ" sz="2000" dirty="0">
                <a:latin typeface="Calibri Light" panose="020F0302020204030204" pitchFamily="34" charset="0"/>
              </a:rPr>
              <a:t>% celkových finančních prostředků vynaložených na projekty.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MMR</a:t>
            </a:r>
            <a:endParaRPr lang="cs-CZ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0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Čerpání ESI fondů v období 2007-2016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Kumulativní profil čerpání z národních a EU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zdrojů 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92333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Čerpání finančních prostředků bylo nerovnoměrné v čase.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V prvních dvou letech bylo čerpání velmi nízké. Během </a:t>
            </a:r>
            <a:r>
              <a:rPr lang="cs-CZ" sz="2000" dirty="0">
                <a:latin typeface="Calibri Light" panose="020F0302020204030204" pitchFamily="34" charset="0"/>
              </a:rPr>
              <a:t>posledních dvou let období </a:t>
            </a:r>
            <a:r>
              <a:rPr lang="cs-CZ" sz="2000" dirty="0" smtClean="0">
                <a:latin typeface="Calibri Light" panose="020F0302020204030204" pitchFamily="34" charset="0"/>
              </a:rPr>
              <a:t>2007-2016 </a:t>
            </a:r>
            <a:r>
              <a:rPr lang="cs-CZ" sz="2000" dirty="0">
                <a:latin typeface="Calibri Light" panose="020F0302020204030204" pitchFamily="34" charset="0"/>
              </a:rPr>
              <a:t>se </a:t>
            </a:r>
            <a:r>
              <a:rPr lang="cs-CZ" sz="2000" dirty="0" smtClean="0">
                <a:latin typeface="Calibri Light" panose="020F0302020204030204" pitchFamily="34" charset="0"/>
              </a:rPr>
              <a:t>pak vyčerpalo </a:t>
            </a:r>
            <a:r>
              <a:rPr lang="cs-CZ" sz="2000" dirty="0">
                <a:latin typeface="Calibri Light" panose="020F0302020204030204" pitchFamily="34" charset="0"/>
              </a:rPr>
              <a:t>přibližně </a:t>
            </a:r>
            <a:r>
              <a:rPr lang="cs-CZ" sz="2000" dirty="0" smtClean="0">
                <a:latin typeface="Calibri Light" panose="020F0302020204030204" pitchFamily="34" charset="0"/>
              </a:rPr>
              <a:t>30 </a:t>
            </a:r>
            <a:r>
              <a:rPr lang="cs-CZ" sz="2000" dirty="0">
                <a:latin typeface="Calibri Light" panose="020F0302020204030204" pitchFamily="34" charset="0"/>
              </a:rPr>
              <a:t>% </a:t>
            </a:r>
            <a:r>
              <a:rPr lang="cs-CZ" sz="2000" dirty="0" smtClean="0">
                <a:latin typeface="Calibri Light" panose="020F0302020204030204" pitchFamily="34" charset="0"/>
              </a:rPr>
              <a:t>financí.</a:t>
            </a:r>
            <a:endParaRPr lang="cs-CZ" sz="2000" dirty="0">
              <a:latin typeface="Calibri Light" panose="020F0302020204030204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MMR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568E325D-B2EA-4C5C-B945-0E6CAC19B5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5104490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471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Čerpání ESI fondů v období 2007-2016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Souhrnná alokace financí dle NUTS2 regionů za období </a:t>
            </a: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2007-2016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800091"/>
            <a:ext cx="8064896" cy="153888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 algn="r">
              <a:buNone/>
            </a:pPr>
            <a:r>
              <a:rPr lang="cs-CZ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CZ01 </a:t>
            </a:r>
            <a:r>
              <a:rPr lang="cs-CZ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Praha, CZ02 Střední Čechy, CZ03 Jihozápad, CZ04 Severozápad, CZ05 Severovýchod, CZ06 Jihovýchod, CZ07 Střední Morava, CZ08 </a:t>
            </a:r>
            <a:r>
              <a:rPr lang="cs-CZ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>Moravskoslezsko</a:t>
            </a:r>
            <a:endParaRPr lang="cs-CZ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  <a:p>
            <a:pPr marL="0" indent="0" algn="r">
              <a:buNone/>
            </a:pPr>
            <a:endParaRPr lang="cs-CZ" sz="10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Největší </a:t>
            </a:r>
            <a:r>
              <a:rPr lang="cs-CZ" sz="2000" dirty="0">
                <a:latin typeface="Calibri Light" panose="020F0302020204030204" pitchFamily="34" charset="0"/>
              </a:rPr>
              <a:t>část financí z ESI fondů byla alokována do kraje soudržnosti </a:t>
            </a:r>
            <a:r>
              <a:rPr lang="cs-CZ" sz="2000" dirty="0" smtClean="0">
                <a:latin typeface="Calibri Light" panose="020F0302020204030204" pitchFamily="34" charset="0"/>
              </a:rPr>
              <a:t>Jihovýchod (CZ06). </a:t>
            </a:r>
            <a:r>
              <a:rPr lang="cs-CZ" sz="2000" dirty="0">
                <a:latin typeface="Calibri Light" panose="020F0302020204030204" pitchFamily="34" charset="0"/>
              </a:rPr>
              <a:t>Naopak nejmenší část připadla na </a:t>
            </a:r>
            <a:r>
              <a:rPr lang="cs-CZ" sz="2000" dirty="0" smtClean="0">
                <a:latin typeface="Calibri Light" panose="020F0302020204030204" pitchFamily="34" charset="0"/>
              </a:rPr>
              <a:t>Prahu (CZ01) a kraj soudržnosti Severozápad (CZ04). 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Zbylé kraje dosáhly na poměrně shodnou částku (okolo 100 mld. Kč).</a:t>
            </a:r>
            <a:endParaRPr lang="cs-CZ" sz="2000" dirty="0">
              <a:latin typeface="Calibri Light" panose="020F0302020204030204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86971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MMR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E9E2E5A6-BED9-4F50-98AA-66996E6D41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9846075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454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539552" y="1484045"/>
            <a:ext cx="8064896" cy="3329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6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Čerpání ESI fondů v období 2007-2016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539552" y="1077005"/>
            <a:ext cx="8064896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cs-CZ" sz="2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Platby do EU rozpočtu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539552" y="4972785"/>
            <a:ext cx="8064896" cy="92333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cs-CZ"/>
            </a:defPPr>
            <a:lvl1pPr marL="457200" indent="-457200">
              <a:spcBef>
                <a:spcPct val="0"/>
              </a:spcBef>
              <a:buAutoNum type="arabicPeriod"/>
              <a:defRPr sz="2400"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>
                <a:latin typeface="Calibri Light" panose="020F0302020204030204" pitchFamily="34" charset="0"/>
              </a:rPr>
              <a:t>Česká republika odvedla do společného evropského rozpočtu 473 </a:t>
            </a:r>
            <a:r>
              <a:rPr lang="cs-CZ" sz="2000" dirty="0" smtClean="0">
                <a:latin typeface="Calibri Light" panose="020F0302020204030204" pitchFamily="34" charset="0"/>
              </a:rPr>
              <a:t>mld. Kč </a:t>
            </a:r>
            <a:r>
              <a:rPr lang="cs-CZ" sz="2000" dirty="0">
                <a:latin typeface="Calibri Light" panose="020F0302020204030204" pitchFamily="34" charset="0"/>
              </a:rPr>
              <a:t>během let 2007-2016</a:t>
            </a:r>
            <a:r>
              <a:rPr lang="cs-CZ" sz="2000" dirty="0" smtClean="0">
                <a:latin typeface="Calibri Light" panose="020F0302020204030204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-"/>
            </a:pPr>
            <a:r>
              <a:rPr lang="cs-CZ" sz="2000" dirty="0" smtClean="0">
                <a:latin typeface="Calibri Light" panose="020F0302020204030204" pitchFamily="34" charset="0"/>
              </a:rPr>
              <a:t>Poměr k HDP dosahoval průměrně 0,93 %.</a:t>
            </a:r>
            <a:endParaRPr lang="cs-CZ" sz="2000" dirty="0">
              <a:latin typeface="Calibri Light" panose="020F0302020204030204" pitchFamily="34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1484045"/>
            <a:ext cx="806489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39552" y="6306315"/>
            <a:ext cx="2895600" cy="18466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cs-CZ" dirty="0" smtClean="0">
                <a:latin typeface="Calibri Light" panose="020F0302020204030204" pitchFamily="34" charset="0"/>
              </a:rPr>
              <a:t>Zdroj: MF</a:t>
            </a:r>
            <a:endParaRPr lang="cs-CZ" dirty="0">
              <a:latin typeface="Calibri Light" panose="020F0302020204030204" pitchFamily="34" charset="0"/>
            </a:endParaRP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87E20679-0540-48B0-B149-80A443D201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6332131"/>
              </p:ext>
            </p:extLst>
          </p:nvPr>
        </p:nvGraphicFramePr>
        <p:xfrm>
          <a:off x="756000" y="1556792"/>
          <a:ext cx="7632000" cy="32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582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50955"/>
            <a:ext cx="8064896" cy="492443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cs-CZ" sz="32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Náplň prezentace</a:t>
            </a:r>
            <a:endParaRPr lang="cs-CZ" sz="32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2" descr="logo_3_ikony_v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737" y="6281885"/>
            <a:ext cx="815711" cy="23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539552" y="1077005"/>
            <a:ext cx="8064896" cy="221599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ESI </a:t>
            </a:r>
            <a:r>
              <a:rPr lang="cs-CZ" sz="2400" dirty="0">
                <a:latin typeface="Calibri Light" panose="020F0302020204030204" pitchFamily="34" charset="0"/>
              </a:rPr>
              <a:t>fondy a jejich zasazení do české ekonomiky v období </a:t>
            </a:r>
            <a:br>
              <a:rPr lang="cs-CZ" sz="2400" dirty="0">
                <a:latin typeface="Calibri Light" panose="020F0302020204030204" pitchFamily="34" charset="0"/>
              </a:rPr>
            </a:br>
            <a:r>
              <a:rPr lang="cs-CZ" sz="2400" dirty="0" smtClean="0">
                <a:latin typeface="Calibri Light" panose="020F0302020204030204" pitchFamily="34" charset="0"/>
              </a:rPr>
              <a:t>2007-2016.</a:t>
            </a: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cs-CZ" sz="2400" dirty="0" smtClean="0">
                <a:latin typeface="Calibri Light" panose="020F0302020204030204" pitchFamily="34" charset="0"/>
              </a:rPr>
              <a:t>Model QUEST III R</a:t>
            </a:r>
            <a:r>
              <a:rPr lang="en-US" sz="2400" dirty="0" smtClean="0">
                <a:latin typeface="Calibri Light" panose="020F0302020204030204" pitchFamily="34" charset="0"/>
              </a:rPr>
              <a:t>&amp;D</a:t>
            </a:r>
            <a:r>
              <a:rPr lang="cs-CZ" sz="2400" dirty="0" smtClean="0">
                <a:latin typeface="Calibri Light" panose="020F0302020204030204" pitchFamily="34" charset="0"/>
              </a:rPr>
              <a:t>.</a:t>
            </a:r>
          </a:p>
          <a:p>
            <a:pPr marL="457200" indent="-457200" algn="l">
              <a:buAutoNum type="arabicPeriod"/>
            </a:pPr>
            <a:endParaRPr lang="cs-CZ" sz="2400" dirty="0">
              <a:latin typeface="Calibri Light" panose="020F03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en-US" sz="2400" dirty="0" smtClean="0">
                <a:latin typeface="Calibri Light" panose="020F0302020204030204" pitchFamily="34" charset="0"/>
              </a:rPr>
              <a:t>Model RHOMOLO.</a:t>
            </a:r>
            <a:endParaRPr lang="cs-CZ" sz="2400" dirty="0" smtClean="0">
              <a:latin typeface="Calibri Light" panose="020F0302020204030204" pitchFamily="34" charset="0"/>
            </a:endParaRPr>
          </a:p>
        </p:txBody>
      </p:sp>
      <p:sp>
        <p:nvSpPr>
          <p:cNvPr id="11" name="Ovál 10"/>
          <p:cNvSpPr/>
          <p:nvPr/>
        </p:nvSpPr>
        <p:spPr>
          <a:xfrm>
            <a:off x="539552" y="2176478"/>
            <a:ext cx="360040" cy="3600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  <a:latin typeface="Calibri Light" panose="020F0302020204030204" pitchFamily="34" charset="0"/>
              </a:rPr>
              <a:t>2</a:t>
            </a:r>
          </a:p>
        </p:txBody>
      </p:sp>
      <p:sp>
        <p:nvSpPr>
          <p:cNvPr id="12" name="Ovál 11"/>
          <p:cNvSpPr/>
          <p:nvPr/>
        </p:nvSpPr>
        <p:spPr>
          <a:xfrm>
            <a:off x="539552" y="291560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3</a:t>
            </a:r>
            <a:endParaRPr lang="cs-CZ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4" name="Zástupný symbol pro zápatí 3"/>
          <p:cNvSpPr txBox="1">
            <a:spLocks/>
          </p:cNvSpPr>
          <p:nvPr/>
        </p:nvSpPr>
        <p:spPr>
          <a:xfrm>
            <a:off x="5708848" y="6571637"/>
            <a:ext cx="28956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mtClean="0">
                <a:solidFill>
                  <a:schemeClr val="tx2"/>
                </a:solidFill>
                <a:latin typeface="Calibri Light" panose="020F0302020204030204" pitchFamily="34" charset="0"/>
              </a:rPr>
              <a:t>Úřad vlády České republiky</a:t>
            </a:r>
            <a:endParaRPr lang="cs-CZ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Ovál 12"/>
          <p:cNvSpPr/>
          <p:nvPr/>
        </p:nvSpPr>
        <p:spPr>
          <a:xfrm>
            <a:off x="539552" y="108018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  <a:latin typeface="Calibri Light" panose="020F0302020204030204" pitchFamily="34" charset="0"/>
              </a:rPr>
              <a:t>1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251520" y="2788940"/>
            <a:ext cx="8136904" cy="100811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03920" y="936164"/>
            <a:ext cx="8136904" cy="100811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alibri Light" panose="020F0302020204030204" pitchFamily="34" charset="0"/>
            </a:endParaRPr>
          </a:p>
        </p:txBody>
      </p:sp>
      <p:pic>
        <p:nvPicPr>
          <p:cNvPr id="17" name="Picture 2" descr="VÃ½sledek obrÃ¡zku pro cogwheels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5" t="2018" r="1579" b="7893"/>
          <a:stretch/>
        </p:blipFill>
        <p:spPr bwMode="auto">
          <a:xfrm>
            <a:off x="4710930" y="1835345"/>
            <a:ext cx="3894396" cy="392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1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3149</TotalTime>
  <Words>1794</Words>
  <Application>Microsoft Office PowerPoint</Application>
  <PresentationFormat>Předvádění na obrazovce (4:3)</PresentationFormat>
  <Paragraphs>250</Paragraphs>
  <Slides>30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Times New Roman</vt:lpstr>
      <vt:lpstr>Motiv systému Office</vt:lpstr>
      <vt:lpstr>Šablona final</vt:lpstr>
      <vt:lpstr> Dopad ESI fondů na hospodářství ČR:  simulace modelů QUEST III a RHOMOLO</vt:lpstr>
      <vt:lpstr>Jan Bittner  analytik, Úřad vlády České republiky   Dopad ESI fondů na hospodářství ČR: simulace modelů QUEST III a RHOMOLO*  4. konference Evaluační jednotky Národního orgánu pro koordinaci 3. 10. 2018 </vt:lpstr>
      <vt:lpstr>Náplň prezentace</vt:lpstr>
      <vt:lpstr>Náplň prezentace</vt:lpstr>
      <vt:lpstr>Čerpání ESI fondů v období 2007-2016</vt:lpstr>
      <vt:lpstr>Čerpání ESI fondů v období 2007-2016</vt:lpstr>
      <vt:lpstr>Čerpání ESI fondů v období 2007-2016</vt:lpstr>
      <vt:lpstr>Čerpání ESI fondů v období 2007-2016</vt:lpstr>
      <vt:lpstr>Náplň prezentace</vt:lpstr>
      <vt:lpstr>Model QUEST III R&amp;D</vt:lpstr>
      <vt:lpstr>Model QUEST III R&amp;D</vt:lpstr>
      <vt:lpstr>Okruhy intervencí v modelu QUEST III R&amp;D</vt:lpstr>
      <vt:lpstr>Modelování okruhů intervencí</vt:lpstr>
      <vt:lpstr>Výsledky simulací modelu QUEST III R&amp;D</vt:lpstr>
      <vt:lpstr>Výsledky simulací modelu QUEST III R&amp;D</vt:lpstr>
      <vt:lpstr>Výsledky simulací modelu QUEST III R&amp;D</vt:lpstr>
      <vt:lpstr>Výsledky simulací modelu QUEST III R&amp;D</vt:lpstr>
      <vt:lpstr>Výsledky simulací modelu QUEST III R&amp;D</vt:lpstr>
      <vt:lpstr>Modelování okruhů intervencí</vt:lpstr>
      <vt:lpstr>Náplň prezentace</vt:lpstr>
      <vt:lpstr>Model RHOMOLO</vt:lpstr>
      <vt:lpstr>Okruhy intervencí v modelu RHOMOLO</vt:lpstr>
      <vt:lpstr>Model RHOMOLO</vt:lpstr>
      <vt:lpstr>Výsledky simulací modelu RHOMOLO</vt:lpstr>
      <vt:lpstr>Výsledky simulací modelu RHOMOLO</vt:lpstr>
      <vt:lpstr>Výsledky simulací modelu RHOMOLO</vt:lpstr>
      <vt:lpstr>Výsledky simulací modelu RHOMOLO</vt:lpstr>
      <vt:lpstr>BONUS: Implikace pro víceletý finanční rámec VFR 2021-2027</vt:lpstr>
      <vt:lpstr>Jan Bittner (bittner.jan@vlada.cz) analytik, Úřad vlády České republiky </vt:lpstr>
      <vt:lpstr>Zdroje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Petra Staňková</dc:creator>
  <cp:lastModifiedBy>Bystřická Jana</cp:lastModifiedBy>
  <cp:revision>333</cp:revision>
  <cp:lastPrinted>2016-03-30T13:03:45Z</cp:lastPrinted>
  <dcterms:created xsi:type="dcterms:W3CDTF">2014-09-24T13:33:39Z</dcterms:created>
  <dcterms:modified xsi:type="dcterms:W3CDTF">2018-09-27T06:48:26Z</dcterms:modified>
</cp:coreProperties>
</file>